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0"/>
  </p:notesMasterIdLst>
  <p:sldIdLst>
    <p:sldId id="286" r:id="rId5"/>
    <p:sldId id="290" r:id="rId6"/>
    <p:sldId id="296" r:id="rId7"/>
    <p:sldId id="304" r:id="rId8"/>
    <p:sldId id="399" r:id="rId9"/>
    <p:sldId id="401" r:id="rId10"/>
    <p:sldId id="370" r:id="rId11"/>
    <p:sldId id="400" r:id="rId12"/>
    <p:sldId id="404" r:id="rId13"/>
    <p:sldId id="270" r:id="rId14"/>
    <p:sldId id="403" r:id="rId15"/>
    <p:sldId id="359" r:id="rId16"/>
    <p:sldId id="274" r:id="rId17"/>
    <p:sldId id="269" r:id="rId18"/>
    <p:sldId id="295"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20EF62E-9D6B-2BEF-007E-F74B5EAB1977}" name="Roger Murphy" initials="RM" userId="546bbb939be9388d"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165"/>
    <p:restoredTop sz="94615"/>
  </p:normalViewPr>
  <p:slideViewPr>
    <p:cSldViewPr snapToGrid="0">
      <p:cViewPr varScale="1">
        <p:scale>
          <a:sx n="74" d="100"/>
          <a:sy n="74" d="100"/>
        </p:scale>
        <p:origin x="66" y="54"/>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F81542-8A9A-4CD5-BC84-180497712CB4}" type="datetimeFigureOut">
              <a:rPr lang="en-GB" smtClean="0"/>
              <a:t>29/05/2023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4A273D-5C26-4047-AFB3-F113BBFA4671}" type="slidenum">
              <a:rPr lang="en-GB" smtClean="0"/>
              <a:t>‹#›</a:t>
            </a:fld>
            <a:endParaRPr lang="en-GB"/>
          </a:p>
        </p:txBody>
      </p:sp>
    </p:spTree>
    <p:extLst>
      <p:ext uri="{BB962C8B-B14F-4D97-AF65-F5344CB8AC3E}">
        <p14:creationId xmlns:p14="http://schemas.microsoft.com/office/powerpoint/2010/main" val="7968889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ABC22B-BD42-394E-BA86-CBA67B3A3C42}" type="slidenum">
              <a:rPr lang="en-US" smtClean="0"/>
              <a:t>4</a:t>
            </a:fld>
            <a:endParaRPr lang="en-US"/>
          </a:p>
        </p:txBody>
      </p:sp>
    </p:spTree>
    <p:extLst>
      <p:ext uri="{BB962C8B-B14F-4D97-AF65-F5344CB8AC3E}">
        <p14:creationId xmlns:p14="http://schemas.microsoft.com/office/powerpoint/2010/main" val="1672153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ABC22B-BD42-394E-BA86-CBA67B3A3C42}" type="slidenum">
              <a:rPr lang="en-US" smtClean="0"/>
              <a:t>14</a:t>
            </a:fld>
            <a:endParaRPr lang="en-US"/>
          </a:p>
        </p:txBody>
      </p:sp>
    </p:spTree>
    <p:extLst>
      <p:ext uri="{BB962C8B-B14F-4D97-AF65-F5344CB8AC3E}">
        <p14:creationId xmlns:p14="http://schemas.microsoft.com/office/powerpoint/2010/main" val="32373277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ABC22B-BD42-394E-BA86-CBA67B3A3C42}" type="slidenum">
              <a:rPr lang="en-US" smtClean="0"/>
              <a:t>15</a:t>
            </a:fld>
            <a:endParaRPr lang="en-US"/>
          </a:p>
        </p:txBody>
      </p:sp>
    </p:spTree>
    <p:extLst>
      <p:ext uri="{BB962C8B-B14F-4D97-AF65-F5344CB8AC3E}">
        <p14:creationId xmlns:p14="http://schemas.microsoft.com/office/powerpoint/2010/main" val="412638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ABC22B-BD42-394E-BA86-CBA67B3A3C42}" type="slidenum">
              <a:rPr lang="en-US" smtClean="0"/>
              <a:t>5</a:t>
            </a:fld>
            <a:endParaRPr lang="en-US"/>
          </a:p>
        </p:txBody>
      </p:sp>
    </p:spTree>
    <p:extLst>
      <p:ext uri="{BB962C8B-B14F-4D97-AF65-F5344CB8AC3E}">
        <p14:creationId xmlns:p14="http://schemas.microsoft.com/office/powerpoint/2010/main" val="4005055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ABC22B-BD42-394E-BA86-CBA67B3A3C42}" type="slidenum">
              <a:rPr lang="en-US" smtClean="0"/>
              <a:t>7</a:t>
            </a:fld>
            <a:endParaRPr lang="en-US"/>
          </a:p>
        </p:txBody>
      </p:sp>
    </p:spTree>
    <p:extLst>
      <p:ext uri="{BB962C8B-B14F-4D97-AF65-F5344CB8AC3E}">
        <p14:creationId xmlns:p14="http://schemas.microsoft.com/office/powerpoint/2010/main" val="3869277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ABC22B-BD42-394E-BA86-CBA67B3A3C42}" type="slidenum">
              <a:rPr lang="en-US" smtClean="0"/>
              <a:t>8</a:t>
            </a:fld>
            <a:endParaRPr lang="en-US"/>
          </a:p>
        </p:txBody>
      </p:sp>
    </p:spTree>
    <p:extLst>
      <p:ext uri="{BB962C8B-B14F-4D97-AF65-F5344CB8AC3E}">
        <p14:creationId xmlns:p14="http://schemas.microsoft.com/office/powerpoint/2010/main" val="17387974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ABC22B-BD42-394E-BA86-CBA67B3A3C42}" type="slidenum">
              <a:rPr lang="en-US" smtClean="0"/>
              <a:t>9</a:t>
            </a:fld>
            <a:endParaRPr lang="en-US"/>
          </a:p>
        </p:txBody>
      </p:sp>
    </p:spTree>
    <p:extLst>
      <p:ext uri="{BB962C8B-B14F-4D97-AF65-F5344CB8AC3E}">
        <p14:creationId xmlns:p14="http://schemas.microsoft.com/office/powerpoint/2010/main" val="842863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4A273D-5C26-4047-AFB3-F113BBFA4671}" type="slidenum">
              <a:rPr lang="en-GB" smtClean="0"/>
              <a:t>10</a:t>
            </a:fld>
            <a:endParaRPr lang="en-GB"/>
          </a:p>
        </p:txBody>
      </p:sp>
    </p:spTree>
    <p:extLst>
      <p:ext uri="{BB962C8B-B14F-4D97-AF65-F5344CB8AC3E}">
        <p14:creationId xmlns:p14="http://schemas.microsoft.com/office/powerpoint/2010/main" val="23646250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4A273D-5C26-4047-AFB3-F113BBFA4671}" type="slidenum">
              <a:rPr lang="en-GB" smtClean="0"/>
              <a:t>11</a:t>
            </a:fld>
            <a:endParaRPr lang="en-GB"/>
          </a:p>
        </p:txBody>
      </p:sp>
    </p:spTree>
    <p:extLst>
      <p:ext uri="{BB962C8B-B14F-4D97-AF65-F5344CB8AC3E}">
        <p14:creationId xmlns:p14="http://schemas.microsoft.com/office/powerpoint/2010/main" val="6984202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ABC22B-BD42-394E-BA86-CBA67B3A3C42}" type="slidenum">
              <a:rPr lang="en-US" smtClean="0"/>
              <a:t>12</a:t>
            </a:fld>
            <a:endParaRPr lang="en-US"/>
          </a:p>
        </p:txBody>
      </p:sp>
    </p:spTree>
    <p:extLst>
      <p:ext uri="{BB962C8B-B14F-4D97-AF65-F5344CB8AC3E}">
        <p14:creationId xmlns:p14="http://schemas.microsoft.com/office/powerpoint/2010/main" val="24389307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4A273D-5C26-4047-AFB3-F113BBFA4671}" type="slidenum">
              <a:rPr lang="en-GB" smtClean="0"/>
              <a:t>13</a:t>
            </a:fld>
            <a:endParaRPr lang="en-GB"/>
          </a:p>
        </p:txBody>
      </p:sp>
    </p:spTree>
    <p:extLst>
      <p:ext uri="{BB962C8B-B14F-4D97-AF65-F5344CB8AC3E}">
        <p14:creationId xmlns:p14="http://schemas.microsoft.com/office/powerpoint/2010/main" val="3741322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076A1-0F6E-547D-4172-4579EA2E207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826E436-9F96-E2A9-6E19-DCD43717A5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08DFD25-756F-E66B-48A7-AE0B28BB753E}"/>
              </a:ext>
            </a:extLst>
          </p:cNvPr>
          <p:cNvSpPr>
            <a:spLocks noGrp="1"/>
          </p:cNvSpPr>
          <p:nvPr>
            <p:ph type="dt" sz="half" idx="10"/>
          </p:nvPr>
        </p:nvSpPr>
        <p:spPr/>
        <p:txBody>
          <a:bodyPr/>
          <a:lstStyle/>
          <a:p>
            <a:fld id="{035B35AD-5A75-4BB5-9335-0B5A4A11FC46}" type="datetimeFigureOut">
              <a:rPr lang="en-GB" smtClean="0"/>
              <a:t>29/05/2023</a:t>
            </a:fld>
            <a:endParaRPr lang="en-GB"/>
          </a:p>
        </p:txBody>
      </p:sp>
      <p:sp>
        <p:nvSpPr>
          <p:cNvPr id="5" name="Footer Placeholder 4">
            <a:extLst>
              <a:ext uri="{FF2B5EF4-FFF2-40B4-BE49-F238E27FC236}">
                <a16:creationId xmlns:a16="http://schemas.microsoft.com/office/drawing/2014/main" id="{DD898823-C37E-ECC1-AEE1-E01DEECA99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5F5202E-6404-B3C9-232F-C66782451C92}"/>
              </a:ext>
            </a:extLst>
          </p:cNvPr>
          <p:cNvSpPr>
            <a:spLocks noGrp="1"/>
          </p:cNvSpPr>
          <p:nvPr>
            <p:ph type="sldNum" sz="quarter" idx="12"/>
          </p:nvPr>
        </p:nvSpPr>
        <p:spPr/>
        <p:txBody>
          <a:bodyPr/>
          <a:lstStyle/>
          <a:p>
            <a:fld id="{53D84378-8625-4DCF-B9D8-0CD2FDDC329A}" type="slidenum">
              <a:rPr lang="en-GB" smtClean="0"/>
              <a:t>‹#›</a:t>
            </a:fld>
            <a:endParaRPr lang="en-GB"/>
          </a:p>
        </p:txBody>
      </p:sp>
    </p:spTree>
    <p:extLst>
      <p:ext uri="{BB962C8B-B14F-4D97-AF65-F5344CB8AC3E}">
        <p14:creationId xmlns:p14="http://schemas.microsoft.com/office/powerpoint/2010/main" val="39400917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E39F7-7B68-B778-756C-B0ADC8729F8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86EFE19-B128-3AAC-EF28-BF4784C5D6A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88A76BD-250D-0C06-5C59-2920A533BD95}"/>
              </a:ext>
            </a:extLst>
          </p:cNvPr>
          <p:cNvSpPr>
            <a:spLocks noGrp="1"/>
          </p:cNvSpPr>
          <p:nvPr>
            <p:ph type="dt" sz="half" idx="10"/>
          </p:nvPr>
        </p:nvSpPr>
        <p:spPr/>
        <p:txBody>
          <a:bodyPr/>
          <a:lstStyle/>
          <a:p>
            <a:fld id="{035B35AD-5A75-4BB5-9335-0B5A4A11FC46}" type="datetimeFigureOut">
              <a:rPr lang="en-GB" smtClean="0"/>
              <a:t>29/05/2023</a:t>
            </a:fld>
            <a:endParaRPr lang="en-GB"/>
          </a:p>
        </p:txBody>
      </p:sp>
      <p:sp>
        <p:nvSpPr>
          <p:cNvPr id="5" name="Footer Placeholder 4">
            <a:extLst>
              <a:ext uri="{FF2B5EF4-FFF2-40B4-BE49-F238E27FC236}">
                <a16:creationId xmlns:a16="http://schemas.microsoft.com/office/drawing/2014/main" id="{2E39CD39-FD98-2A6C-BF99-CDFFBD206B4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6760AEC-FE35-BAD0-A96A-C7BCA12797D8}"/>
              </a:ext>
            </a:extLst>
          </p:cNvPr>
          <p:cNvSpPr>
            <a:spLocks noGrp="1"/>
          </p:cNvSpPr>
          <p:nvPr>
            <p:ph type="sldNum" sz="quarter" idx="12"/>
          </p:nvPr>
        </p:nvSpPr>
        <p:spPr/>
        <p:txBody>
          <a:bodyPr/>
          <a:lstStyle/>
          <a:p>
            <a:fld id="{53D84378-8625-4DCF-B9D8-0CD2FDDC329A}" type="slidenum">
              <a:rPr lang="en-GB" smtClean="0"/>
              <a:t>‹#›</a:t>
            </a:fld>
            <a:endParaRPr lang="en-GB"/>
          </a:p>
        </p:txBody>
      </p:sp>
    </p:spTree>
    <p:extLst>
      <p:ext uri="{BB962C8B-B14F-4D97-AF65-F5344CB8AC3E}">
        <p14:creationId xmlns:p14="http://schemas.microsoft.com/office/powerpoint/2010/main" val="2249330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9AB5B44-F276-27A8-42C6-33D2E128ECF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5485103-9C6C-55C9-42C0-053F4CC02B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B90F0DA-16CE-40C8-CCE6-BEB8BB448334}"/>
              </a:ext>
            </a:extLst>
          </p:cNvPr>
          <p:cNvSpPr>
            <a:spLocks noGrp="1"/>
          </p:cNvSpPr>
          <p:nvPr>
            <p:ph type="dt" sz="half" idx="10"/>
          </p:nvPr>
        </p:nvSpPr>
        <p:spPr/>
        <p:txBody>
          <a:bodyPr/>
          <a:lstStyle/>
          <a:p>
            <a:fld id="{035B35AD-5A75-4BB5-9335-0B5A4A11FC46}" type="datetimeFigureOut">
              <a:rPr lang="en-GB" smtClean="0"/>
              <a:t>29/05/2023</a:t>
            </a:fld>
            <a:endParaRPr lang="en-GB"/>
          </a:p>
        </p:txBody>
      </p:sp>
      <p:sp>
        <p:nvSpPr>
          <p:cNvPr id="5" name="Footer Placeholder 4">
            <a:extLst>
              <a:ext uri="{FF2B5EF4-FFF2-40B4-BE49-F238E27FC236}">
                <a16:creationId xmlns:a16="http://schemas.microsoft.com/office/drawing/2014/main" id="{2131F0B1-1F2D-88FD-8A2C-00B3D6090DA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E90FCA-A2F5-FA38-11EA-276B036DA36A}"/>
              </a:ext>
            </a:extLst>
          </p:cNvPr>
          <p:cNvSpPr>
            <a:spLocks noGrp="1"/>
          </p:cNvSpPr>
          <p:nvPr>
            <p:ph type="sldNum" sz="quarter" idx="12"/>
          </p:nvPr>
        </p:nvSpPr>
        <p:spPr/>
        <p:txBody>
          <a:bodyPr/>
          <a:lstStyle/>
          <a:p>
            <a:fld id="{53D84378-8625-4DCF-B9D8-0CD2FDDC329A}" type="slidenum">
              <a:rPr lang="en-GB" smtClean="0"/>
              <a:t>‹#›</a:t>
            </a:fld>
            <a:endParaRPr lang="en-GB"/>
          </a:p>
        </p:txBody>
      </p:sp>
    </p:spTree>
    <p:extLst>
      <p:ext uri="{BB962C8B-B14F-4D97-AF65-F5344CB8AC3E}">
        <p14:creationId xmlns:p14="http://schemas.microsoft.com/office/powerpoint/2010/main" val="14123161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0C2CA6E-2D16-4042-BE05-9B66A50C5646}"/>
              </a:ext>
            </a:extLst>
          </p:cNvPr>
          <p:cNvSpPr>
            <a:spLocks noGrp="1"/>
          </p:cNvSpPr>
          <p:nvPr>
            <p:ph type="dt" sz="half" idx="10"/>
          </p:nvPr>
        </p:nvSpPr>
        <p:spPr/>
        <p:txBody>
          <a:bodyPr/>
          <a:lstStyle/>
          <a:p>
            <a:fld id="{8453280B-FE89-4C67-B999-EB86E1371B7C}" type="datetime1">
              <a:rPr lang="en-GB" smtClean="0"/>
              <a:t>29/05/2023</a:t>
            </a:fld>
            <a:endParaRPr lang="en-GB"/>
          </a:p>
        </p:txBody>
      </p:sp>
      <p:sp>
        <p:nvSpPr>
          <p:cNvPr id="6" name="Slide Number Placeholder 5">
            <a:extLst>
              <a:ext uri="{FF2B5EF4-FFF2-40B4-BE49-F238E27FC236}">
                <a16:creationId xmlns:a16="http://schemas.microsoft.com/office/drawing/2014/main" id="{1C139671-9482-4A6C-A0A5-15CB280C5FC8}"/>
              </a:ext>
            </a:extLst>
          </p:cNvPr>
          <p:cNvSpPr>
            <a:spLocks noGrp="1"/>
          </p:cNvSpPr>
          <p:nvPr>
            <p:ph type="sldNum" sz="quarter" idx="12"/>
          </p:nvPr>
        </p:nvSpPr>
        <p:spPr/>
        <p:txBody>
          <a:bodyPr/>
          <a:lstStyle/>
          <a:p>
            <a:fld id="{05CE1106-519B-4B79-9407-E6A907CF21BA}" type="slidenum">
              <a:rPr lang="en-GB" smtClean="0"/>
              <a:t>‹#›</a:t>
            </a:fld>
            <a:endParaRPr lang="en-GB"/>
          </a:p>
        </p:txBody>
      </p:sp>
    </p:spTree>
    <p:extLst>
      <p:ext uri="{BB962C8B-B14F-4D97-AF65-F5344CB8AC3E}">
        <p14:creationId xmlns:p14="http://schemas.microsoft.com/office/powerpoint/2010/main" val="285217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DC4D3-EC05-C3EC-1BF2-2FB4A900D18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6BED509-990D-E108-5DFF-7D1AC2561E5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16E9219-039E-7AB3-51BA-BAD56DEF046F}"/>
              </a:ext>
            </a:extLst>
          </p:cNvPr>
          <p:cNvSpPr>
            <a:spLocks noGrp="1"/>
          </p:cNvSpPr>
          <p:nvPr>
            <p:ph type="dt" sz="half" idx="10"/>
          </p:nvPr>
        </p:nvSpPr>
        <p:spPr/>
        <p:txBody>
          <a:bodyPr/>
          <a:lstStyle/>
          <a:p>
            <a:fld id="{035B35AD-5A75-4BB5-9335-0B5A4A11FC46}" type="datetimeFigureOut">
              <a:rPr lang="en-GB" smtClean="0"/>
              <a:t>29/05/2023</a:t>
            </a:fld>
            <a:endParaRPr lang="en-GB"/>
          </a:p>
        </p:txBody>
      </p:sp>
      <p:sp>
        <p:nvSpPr>
          <p:cNvPr id="5" name="Footer Placeholder 4">
            <a:extLst>
              <a:ext uri="{FF2B5EF4-FFF2-40B4-BE49-F238E27FC236}">
                <a16:creationId xmlns:a16="http://schemas.microsoft.com/office/drawing/2014/main" id="{D9343ACF-A52C-9820-6797-8257320CA90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D330C75-26B3-7D86-60FA-CBFC9F41C64C}"/>
              </a:ext>
            </a:extLst>
          </p:cNvPr>
          <p:cNvSpPr>
            <a:spLocks noGrp="1"/>
          </p:cNvSpPr>
          <p:nvPr>
            <p:ph type="sldNum" sz="quarter" idx="12"/>
          </p:nvPr>
        </p:nvSpPr>
        <p:spPr/>
        <p:txBody>
          <a:bodyPr/>
          <a:lstStyle/>
          <a:p>
            <a:fld id="{53D84378-8625-4DCF-B9D8-0CD2FDDC329A}" type="slidenum">
              <a:rPr lang="en-GB" smtClean="0"/>
              <a:t>‹#›</a:t>
            </a:fld>
            <a:endParaRPr lang="en-GB"/>
          </a:p>
        </p:txBody>
      </p:sp>
    </p:spTree>
    <p:extLst>
      <p:ext uri="{BB962C8B-B14F-4D97-AF65-F5344CB8AC3E}">
        <p14:creationId xmlns:p14="http://schemas.microsoft.com/office/powerpoint/2010/main" val="3829683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81E55-3AF2-4588-4283-05A79E88FA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1FC7871-576E-CD4F-BE01-E48686DEC81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330A38B-9D69-4278-DFC2-8AC456D8C01F}"/>
              </a:ext>
            </a:extLst>
          </p:cNvPr>
          <p:cNvSpPr>
            <a:spLocks noGrp="1"/>
          </p:cNvSpPr>
          <p:nvPr>
            <p:ph type="dt" sz="half" idx="10"/>
          </p:nvPr>
        </p:nvSpPr>
        <p:spPr/>
        <p:txBody>
          <a:bodyPr/>
          <a:lstStyle/>
          <a:p>
            <a:fld id="{035B35AD-5A75-4BB5-9335-0B5A4A11FC46}" type="datetimeFigureOut">
              <a:rPr lang="en-GB" smtClean="0"/>
              <a:t>29/05/2023</a:t>
            </a:fld>
            <a:endParaRPr lang="en-GB"/>
          </a:p>
        </p:txBody>
      </p:sp>
      <p:sp>
        <p:nvSpPr>
          <p:cNvPr id="5" name="Footer Placeholder 4">
            <a:extLst>
              <a:ext uri="{FF2B5EF4-FFF2-40B4-BE49-F238E27FC236}">
                <a16:creationId xmlns:a16="http://schemas.microsoft.com/office/drawing/2014/main" id="{723197C8-0110-2B00-A5DC-B7C7590560B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9B69182-8911-D722-6A00-FE6CD3E23E87}"/>
              </a:ext>
            </a:extLst>
          </p:cNvPr>
          <p:cNvSpPr>
            <a:spLocks noGrp="1"/>
          </p:cNvSpPr>
          <p:nvPr>
            <p:ph type="sldNum" sz="quarter" idx="12"/>
          </p:nvPr>
        </p:nvSpPr>
        <p:spPr/>
        <p:txBody>
          <a:bodyPr/>
          <a:lstStyle/>
          <a:p>
            <a:fld id="{53D84378-8625-4DCF-B9D8-0CD2FDDC329A}" type="slidenum">
              <a:rPr lang="en-GB" smtClean="0"/>
              <a:t>‹#›</a:t>
            </a:fld>
            <a:endParaRPr lang="en-GB"/>
          </a:p>
        </p:txBody>
      </p:sp>
    </p:spTree>
    <p:extLst>
      <p:ext uri="{BB962C8B-B14F-4D97-AF65-F5344CB8AC3E}">
        <p14:creationId xmlns:p14="http://schemas.microsoft.com/office/powerpoint/2010/main" val="121226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756B1-A338-F8B0-AED5-3789F34F862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7F59BA5-EBF2-C219-0589-0085535E599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C992F1C-8AC1-9B6C-20D2-4A6AE07DC88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46E5779-4FF2-1AF3-B4B0-BA1D2ABBF034}"/>
              </a:ext>
            </a:extLst>
          </p:cNvPr>
          <p:cNvSpPr>
            <a:spLocks noGrp="1"/>
          </p:cNvSpPr>
          <p:nvPr>
            <p:ph type="dt" sz="half" idx="10"/>
          </p:nvPr>
        </p:nvSpPr>
        <p:spPr/>
        <p:txBody>
          <a:bodyPr/>
          <a:lstStyle/>
          <a:p>
            <a:fld id="{035B35AD-5A75-4BB5-9335-0B5A4A11FC46}" type="datetimeFigureOut">
              <a:rPr lang="en-GB" smtClean="0"/>
              <a:t>29/05/2023</a:t>
            </a:fld>
            <a:endParaRPr lang="en-GB"/>
          </a:p>
        </p:txBody>
      </p:sp>
      <p:sp>
        <p:nvSpPr>
          <p:cNvPr id="6" name="Footer Placeholder 5">
            <a:extLst>
              <a:ext uri="{FF2B5EF4-FFF2-40B4-BE49-F238E27FC236}">
                <a16:creationId xmlns:a16="http://schemas.microsoft.com/office/drawing/2014/main" id="{6EAF235C-1323-DA4F-BDFE-9E7CF982CD9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C4D9CF9-5F49-2A34-BDA7-3D0FB36FE3B4}"/>
              </a:ext>
            </a:extLst>
          </p:cNvPr>
          <p:cNvSpPr>
            <a:spLocks noGrp="1"/>
          </p:cNvSpPr>
          <p:nvPr>
            <p:ph type="sldNum" sz="quarter" idx="12"/>
          </p:nvPr>
        </p:nvSpPr>
        <p:spPr/>
        <p:txBody>
          <a:bodyPr/>
          <a:lstStyle/>
          <a:p>
            <a:fld id="{53D84378-8625-4DCF-B9D8-0CD2FDDC329A}" type="slidenum">
              <a:rPr lang="en-GB" smtClean="0"/>
              <a:t>‹#›</a:t>
            </a:fld>
            <a:endParaRPr lang="en-GB"/>
          </a:p>
        </p:txBody>
      </p:sp>
    </p:spTree>
    <p:extLst>
      <p:ext uri="{BB962C8B-B14F-4D97-AF65-F5344CB8AC3E}">
        <p14:creationId xmlns:p14="http://schemas.microsoft.com/office/powerpoint/2010/main" val="19715964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3FB17-20E7-3465-07D2-40882F2749F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C446770-2FBE-A42B-053D-E8921209FD8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694DE4B-AB1E-95DC-DB1F-E5D94ACC5E8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A9C590B-200D-95FE-7BA1-351ED7CA3F4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3904D00-2A53-265B-4CC9-CDF8A89CFCD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5114062-1346-E8B1-AB82-1F06582EC388}"/>
              </a:ext>
            </a:extLst>
          </p:cNvPr>
          <p:cNvSpPr>
            <a:spLocks noGrp="1"/>
          </p:cNvSpPr>
          <p:nvPr>
            <p:ph type="dt" sz="half" idx="10"/>
          </p:nvPr>
        </p:nvSpPr>
        <p:spPr/>
        <p:txBody>
          <a:bodyPr/>
          <a:lstStyle/>
          <a:p>
            <a:fld id="{035B35AD-5A75-4BB5-9335-0B5A4A11FC46}" type="datetimeFigureOut">
              <a:rPr lang="en-GB" smtClean="0"/>
              <a:t>29/05/2023</a:t>
            </a:fld>
            <a:endParaRPr lang="en-GB"/>
          </a:p>
        </p:txBody>
      </p:sp>
      <p:sp>
        <p:nvSpPr>
          <p:cNvPr id="8" name="Footer Placeholder 7">
            <a:extLst>
              <a:ext uri="{FF2B5EF4-FFF2-40B4-BE49-F238E27FC236}">
                <a16:creationId xmlns:a16="http://schemas.microsoft.com/office/drawing/2014/main" id="{7506CDBA-EE71-49F0-D003-9EE9B30E038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8CF5DD0-1E0C-15CF-E096-B97F658BEBDC}"/>
              </a:ext>
            </a:extLst>
          </p:cNvPr>
          <p:cNvSpPr>
            <a:spLocks noGrp="1"/>
          </p:cNvSpPr>
          <p:nvPr>
            <p:ph type="sldNum" sz="quarter" idx="12"/>
          </p:nvPr>
        </p:nvSpPr>
        <p:spPr/>
        <p:txBody>
          <a:bodyPr/>
          <a:lstStyle/>
          <a:p>
            <a:fld id="{53D84378-8625-4DCF-B9D8-0CD2FDDC329A}" type="slidenum">
              <a:rPr lang="en-GB" smtClean="0"/>
              <a:t>‹#›</a:t>
            </a:fld>
            <a:endParaRPr lang="en-GB"/>
          </a:p>
        </p:txBody>
      </p:sp>
    </p:spTree>
    <p:extLst>
      <p:ext uri="{BB962C8B-B14F-4D97-AF65-F5344CB8AC3E}">
        <p14:creationId xmlns:p14="http://schemas.microsoft.com/office/powerpoint/2010/main" val="35242059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B7E30-FF79-8316-587D-5FEF4AD45EE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0BC6458-9586-161C-807A-6E74E92D12FC}"/>
              </a:ext>
            </a:extLst>
          </p:cNvPr>
          <p:cNvSpPr>
            <a:spLocks noGrp="1"/>
          </p:cNvSpPr>
          <p:nvPr>
            <p:ph type="dt" sz="half" idx="10"/>
          </p:nvPr>
        </p:nvSpPr>
        <p:spPr/>
        <p:txBody>
          <a:bodyPr/>
          <a:lstStyle/>
          <a:p>
            <a:fld id="{035B35AD-5A75-4BB5-9335-0B5A4A11FC46}" type="datetimeFigureOut">
              <a:rPr lang="en-GB" smtClean="0"/>
              <a:t>29/05/2023</a:t>
            </a:fld>
            <a:endParaRPr lang="en-GB"/>
          </a:p>
        </p:txBody>
      </p:sp>
      <p:sp>
        <p:nvSpPr>
          <p:cNvPr id="4" name="Footer Placeholder 3">
            <a:extLst>
              <a:ext uri="{FF2B5EF4-FFF2-40B4-BE49-F238E27FC236}">
                <a16:creationId xmlns:a16="http://schemas.microsoft.com/office/drawing/2014/main" id="{7EE3CF52-3E1B-6726-74A7-F944EE8BC8E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2BE6DB6-35CB-B8AF-5A13-338E368519CA}"/>
              </a:ext>
            </a:extLst>
          </p:cNvPr>
          <p:cNvSpPr>
            <a:spLocks noGrp="1"/>
          </p:cNvSpPr>
          <p:nvPr>
            <p:ph type="sldNum" sz="quarter" idx="12"/>
          </p:nvPr>
        </p:nvSpPr>
        <p:spPr/>
        <p:txBody>
          <a:bodyPr/>
          <a:lstStyle/>
          <a:p>
            <a:fld id="{53D84378-8625-4DCF-B9D8-0CD2FDDC329A}" type="slidenum">
              <a:rPr lang="en-GB" smtClean="0"/>
              <a:t>‹#›</a:t>
            </a:fld>
            <a:endParaRPr lang="en-GB"/>
          </a:p>
        </p:txBody>
      </p:sp>
    </p:spTree>
    <p:extLst>
      <p:ext uri="{BB962C8B-B14F-4D97-AF65-F5344CB8AC3E}">
        <p14:creationId xmlns:p14="http://schemas.microsoft.com/office/powerpoint/2010/main" val="3035489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68A31F4-A0DF-7D76-91BF-3E9E99ECE43E}"/>
              </a:ext>
            </a:extLst>
          </p:cNvPr>
          <p:cNvSpPr>
            <a:spLocks noGrp="1"/>
          </p:cNvSpPr>
          <p:nvPr>
            <p:ph type="dt" sz="half" idx="10"/>
          </p:nvPr>
        </p:nvSpPr>
        <p:spPr/>
        <p:txBody>
          <a:bodyPr/>
          <a:lstStyle/>
          <a:p>
            <a:fld id="{035B35AD-5A75-4BB5-9335-0B5A4A11FC46}" type="datetimeFigureOut">
              <a:rPr lang="en-GB" smtClean="0"/>
              <a:t>29/05/2023</a:t>
            </a:fld>
            <a:endParaRPr lang="en-GB"/>
          </a:p>
        </p:txBody>
      </p:sp>
      <p:sp>
        <p:nvSpPr>
          <p:cNvPr id="3" name="Footer Placeholder 2">
            <a:extLst>
              <a:ext uri="{FF2B5EF4-FFF2-40B4-BE49-F238E27FC236}">
                <a16:creationId xmlns:a16="http://schemas.microsoft.com/office/drawing/2014/main" id="{9130FF76-3ECD-5459-E08B-8641EEC1F13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0B7CC07-7BD5-52E0-AC2C-0EEB00880140}"/>
              </a:ext>
            </a:extLst>
          </p:cNvPr>
          <p:cNvSpPr>
            <a:spLocks noGrp="1"/>
          </p:cNvSpPr>
          <p:nvPr>
            <p:ph type="sldNum" sz="quarter" idx="12"/>
          </p:nvPr>
        </p:nvSpPr>
        <p:spPr/>
        <p:txBody>
          <a:bodyPr/>
          <a:lstStyle/>
          <a:p>
            <a:fld id="{53D84378-8625-4DCF-B9D8-0CD2FDDC329A}" type="slidenum">
              <a:rPr lang="en-GB" smtClean="0"/>
              <a:t>‹#›</a:t>
            </a:fld>
            <a:endParaRPr lang="en-GB"/>
          </a:p>
        </p:txBody>
      </p:sp>
    </p:spTree>
    <p:extLst>
      <p:ext uri="{BB962C8B-B14F-4D97-AF65-F5344CB8AC3E}">
        <p14:creationId xmlns:p14="http://schemas.microsoft.com/office/powerpoint/2010/main" val="1118335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84D47-176D-13F8-A48B-75602C8ED27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41FCC73-CEE1-8B43-16BE-39FEF6F0564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C420CDB-14F0-EF5E-7199-9740A872FE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F551FCF-AE53-7666-4D61-5B7E43FD7A61}"/>
              </a:ext>
            </a:extLst>
          </p:cNvPr>
          <p:cNvSpPr>
            <a:spLocks noGrp="1"/>
          </p:cNvSpPr>
          <p:nvPr>
            <p:ph type="dt" sz="half" idx="10"/>
          </p:nvPr>
        </p:nvSpPr>
        <p:spPr/>
        <p:txBody>
          <a:bodyPr/>
          <a:lstStyle/>
          <a:p>
            <a:fld id="{035B35AD-5A75-4BB5-9335-0B5A4A11FC46}" type="datetimeFigureOut">
              <a:rPr lang="en-GB" smtClean="0"/>
              <a:t>29/05/2023</a:t>
            </a:fld>
            <a:endParaRPr lang="en-GB"/>
          </a:p>
        </p:txBody>
      </p:sp>
      <p:sp>
        <p:nvSpPr>
          <p:cNvPr id="6" name="Footer Placeholder 5">
            <a:extLst>
              <a:ext uri="{FF2B5EF4-FFF2-40B4-BE49-F238E27FC236}">
                <a16:creationId xmlns:a16="http://schemas.microsoft.com/office/drawing/2014/main" id="{8547C4C4-1A5C-6564-3758-6A3591B94ED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AF97927-ACDE-BA36-E562-5F2B2C9CA55C}"/>
              </a:ext>
            </a:extLst>
          </p:cNvPr>
          <p:cNvSpPr>
            <a:spLocks noGrp="1"/>
          </p:cNvSpPr>
          <p:nvPr>
            <p:ph type="sldNum" sz="quarter" idx="12"/>
          </p:nvPr>
        </p:nvSpPr>
        <p:spPr/>
        <p:txBody>
          <a:bodyPr/>
          <a:lstStyle/>
          <a:p>
            <a:fld id="{53D84378-8625-4DCF-B9D8-0CD2FDDC329A}" type="slidenum">
              <a:rPr lang="en-GB" smtClean="0"/>
              <a:t>‹#›</a:t>
            </a:fld>
            <a:endParaRPr lang="en-GB"/>
          </a:p>
        </p:txBody>
      </p:sp>
    </p:spTree>
    <p:extLst>
      <p:ext uri="{BB962C8B-B14F-4D97-AF65-F5344CB8AC3E}">
        <p14:creationId xmlns:p14="http://schemas.microsoft.com/office/powerpoint/2010/main" val="38872955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BF118-D20F-B234-51A6-FEDDA3D7DC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6FC474E-C154-0793-7050-DC936E0567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1CC8439-35FF-A8A3-62B6-3DFC9BC7CF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0B05302-6DA0-0FBD-20A5-C67B30D029A0}"/>
              </a:ext>
            </a:extLst>
          </p:cNvPr>
          <p:cNvSpPr>
            <a:spLocks noGrp="1"/>
          </p:cNvSpPr>
          <p:nvPr>
            <p:ph type="dt" sz="half" idx="10"/>
          </p:nvPr>
        </p:nvSpPr>
        <p:spPr/>
        <p:txBody>
          <a:bodyPr/>
          <a:lstStyle/>
          <a:p>
            <a:fld id="{035B35AD-5A75-4BB5-9335-0B5A4A11FC46}" type="datetimeFigureOut">
              <a:rPr lang="en-GB" smtClean="0"/>
              <a:t>29/05/2023</a:t>
            </a:fld>
            <a:endParaRPr lang="en-GB"/>
          </a:p>
        </p:txBody>
      </p:sp>
      <p:sp>
        <p:nvSpPr>
          <p:cNvPr id="6" name="Footer Placeholder 5">
            <a:extLst>
              <a:ext uri="{FF2B5EF4-FFF2-40B4-BE49-F238E27FC236}">
                <a16:creationId xmlns:a16="http://schemas.microsoft.com/office/drawing/2014/main" id="{F9844486-F4AD-3D7E-012E-F164649695A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07BAFEF-149F-3273-B0EC-BB763B3F799E}"/>
              </a:ext>
            </a:extLst>
          </p:cNvPr>
          <p:cNvSpPr>
            <a:spLocks noGrp="1"/>
          </p:cNvSpPr>
          <p:nvPr>
            <p:ph type="sldNum" sz="quarter" idx="12"/>
          </p:nvPr>
        </p:nvSpPr>
        <p:spPr/>
        <p:txBody>
          <a:bodyPr/>
          <a:lstStyle/>
          <a:p>
            <a:fld id="{53D84378-8625-4DCF-B9D8-0CD2FDDC329A}" type="slidenum">
              <a:rPr lang="en-GB" smtClean="0"/>
              <a:t>‹#›</a:t>
            </a:fld>
            <a:endParaRPr lang="en-GB"/>
          </a:p>
        </p:txBody>
      </p:sp>
    </p:spTree>
    <p:extLst>
      <p:ext uri="{BB962C8B-B14F-4D97-AF65-F5344CB8AC3E}">
        <p14:creationId xmlns:p14="http://schemas.microsoft.com/office/powerpoint/2010/main" val="3627135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AE40F48-0AEA-CD87-B03F-93408D017D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1860D1D-9FB0-8808-5334-8FECDB8656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DD2271E-A481-81E6-4108-4A9E754698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5B35AD-5A75-4BB5-9335-0B5A4A11FC46}" type="datetimeFigureOut">
              <a:rPr lang="en-GB" smtClean="0"/>
              <a:t>29/05/2023</a:t>
            </a:fld>
            <a:endParaRPr lang="en-GB"/>
          </a:p>
        </p:txBody>
      </p:sp>
      <p:sp>
        <p:nvSpPr>
          <p:cNvPr id="5" name="Footer Placeholder 4">
            <a:extLst>
              <a:ext uri="{FF2B5EF4-FFF2-40B4-BE49-F238E27FC236}">
                <a16:creationId xmlns:a16="http://schemas.microsoft.com/office/drawing/2014/main" id="{5271CEC2-D89D-3081-BB06-FBE2D0BC82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1155F6C-4E32-99C9-747E-E56C4AC842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D84378-8625-4DCF-B9D8-0CD2FDDC329A}" type="slidenum">
              <a:rPr lang="en-GB" smtClean="0"/>
              <a:t>‹#›</a:t>
            </a:fld>
            <a:endParaRPr lang="en-GB"/>
          </a:p>
        </p:txBody>
      </p:sp>
    </p:spTree>
    <p:extLst>
      <p:ext uri="{BB962C8B-B14F-4D97-AF65-F5344CB8AC3E}">
        <p14:creationId xmlns:p14="http://schemas.microsoft.com/office/powerpoint/2010/main" val="16553613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tiff"/><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tiff"/><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8.tiff"/></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image" Target="../media/image2.tiff"/><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tiff"/><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tiff"/><Relationship Id="rId7"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ree, outdoor, river, rock&#10;&#10;Description automatically generated">
            <a:extLst>
              <a:ext uri="{FF2B5EF4-FFF2-40B4-BE49-F238E27FC236}">
                <a16:creationId xmlns:a16="http://schemas.microsoft.com/office/drawing/2014/main" id="{5936DAA3-59F1-4F61-8355-A53C5AA4420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80428" y="10"/>
            <a:ext cx="8104745" cy="6877442"/>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p:spPr>
      </p:pic>
      <p:sp>
        <p:nvSpPr>
          <p:cNvPr id="6" name="TextBox 5">
            <a:extLst>
              <a:ext uri="{FF2B5EF4-FFF2-40B4-BE49-F238E27FC236}">
                <a16:creationId xmlns:a16="http://schemas.microsoft.com/office/drawing/2014/main" id="{379564C6-14DD-454F-BB64-10BCEAAD859F}"/>
              </a:ext>
            </a:extLst>
          </p:cNvPr>
          <p:cNvSpPr txBox="1"/>
          <p:nvPr/>
        </p:nvSpPr>
        <p:spPr>
          <a:xfrm>
            <a:off x="477981" y="1122363"/>
            <a:ext cx="4023360" cy="3204134"/>
          </a:xfrm>
          <a:prstGeom prst="rect">
            <a:avLst/>
          </a:prstGeom>
        </p:spPr>
        <p:txBody>
          <a:bodyPr vert="horz" lIns="91440" tIns="45720" rIns="91440" bIns="45720" rtlCol="0" anchor="b">
            <a:normAutofit/>
          </a:bodyPr>
          <a:lstStyle/>
          <a:p>
            <a:pPr>
              <a:lnSpc>
                <a:spcPct val="90000"/>
              </a:lnSpc>
              <a:spcBef>
                <a:spcPct val="0"/>
              </a:spcBef>
              <a:spcAft>
                <a:spcPts val="3000"/>
              </a:spcAft>
            </a:pPr>
            <a:r>
              <a:rPr lang="en-US" sz="4000" b="1" i="0" dirty="0">
                <a:ln w="3175">
                  <a:noFill/>
                </a:ln>
                <a:effectLst/>
                <a:latin typeface="+mj-lt"/>
                <a:ea typeface="+mj-ea"/>
                <a:cs typeface="+mj-cs"/>
              </a:rPr>
              <a:t>Sarn Helen Gold </a:t>
            </a:r>
          </a:p>
          <a:p>
            <a:pPr>
              <a:lnSpc>
                <a:spcPct val="90000"/>
              </a:lnSpc>
              <a:spcBef>
                <a:spcPct val="0"/>
              </a:spcBef>
              <a:spcAft>
                <a:spcPts val="3000"/>
              </a:spcAft>
            </a:pPr>
            <a:r>
              <a:rPr lang="en-US" sz="2800" b="1" i="0" dirty="0">
                <a:ln w="3175">
                  <a:noFill/>
                </a:ln>
                <a:effectLst/>
                <a:latin typeface="+mj-lt"/>
                <a:ea typeface="+mj-ea"/>
                <a:cs typeface="+mj-cs"/>
              </a:rPr>
              <a:t>A Welsh Gold Exploration Company</a:t>
            </a:r>
            <a:endParaRPr lang="en-US" sz="2800" b="1" dirty="0">
              <a:ln w="3175">
                <a:noFill/>
              </a:ln>
              <a:latin typeface="+mj-lt"/>
              <a:ea typeface="+mj-ea"/>
              <a:cs typeface="+mj-cs"/>
            </a:endParaRPr>
          </a:p>
        </p:txBody>
      </p:sp>
      <p:sp>
        <p:nvSpPr>
          <p:cNvPr id="7" name="Rectangle 6">
            <a:extLst>
              <a:ext uri="{FF2B5EF4-FFF2-40B4-BE49-F238E27FC236}">
                <a16:creationId xmlns:a16="http://schemas.microsoft.com/office/drawing/2014/main" id="{BD9548DA-06EE-47FD-ADA2-8844AD15CD84}"/>
              </a:ext>
            </a:extLst>
          </p:cNvPr>
          <p:cNvSpPr/>
          <p:nvPr/>
        </p:nvSpPr>
        <p:spPr>
          <a:xfrm>
            <a:off x="334978" y="452673"/>
            <a:ext cx="1032095" cy="4492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397E9CE-6863-43E4-8BEA-13B0560FFEEA}"/>
              </a:ext>
            </a:extLst>
          </p:cNvPr>
          <p:cNvSpPr/>
          <p:nvPr/>
        </p:nvSpPr>
        <p:spPr>
          <a:xfrm>
            <a:off x="477981" y="4518041"/>
            <a:ext cx="4026408" cy="4716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DC03497D-86C9-4B0E-AE93-80997613B7C1}"/>
              </a:ext>
            </a:extLst>
          </p:cNvPr>
          <p:cNvSpPr/>
          <p:nvPr/>
        </p:nvSpPr>
        <p:spPr>
          <a:xfrm>
            <a:off x="481029" y="1554926"/>
            <a:ext cx="4026408" cy="4716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 name="Group 1">
            <a:extLst>
              <a:ext uri="{FF2B5EF4-FFF2-40B4-BE49-F238E27FC236}">
                <a16:creationId xmlns:a16="http://schemas.microsoft.com/office/drawing/2014/main" id="{26A268ED-7F12-BC86-5371-D62D405E9096}"/>
              </a:ext>
            </a:extLst>
          </p:cNvPr>
          <p:cNvGrpSpPr/>
          <p:nvPr/>
        </p:nvGrpSpPr>
        <p:grpSpPr>
          <a:xfrm>
            <a:off x="9206919" y="5971166"/>
            <a:ext cx="2985081" cy="908806"/>
            <a:chOff x="9204121" y="5949892"/>
            <a:chExt cx="2985081" cy="908806"/>
          </a:xfrm>
        </p:grpSpPr>
        <p:sp>
          <p:nvSpPr>
            <p:cNvPr id="3" name="Rectangle 2">
              <a:extLst>
                <a:ext uri="{FF2B5EF4-FFF2-40B4-BE49-F238E27FC236}">
                  <a16:creationId xmlns:a16="http://schemas.microsoft.com/office/drawing/2014/main" id="{B718F413-52E7-C026-5AB3-C25CCC30AFFD}"/>
                </a:ext>
              </a:extLst>
            </p:cNvPr>
            <p:cNvSpPr/>
            <p:nvPr/>
          </p:nvSpPr>
          <p:spPr>
            <a:xfrm>
              <a:off x="9204121" y="5949892"/>
              <a:ext cx="2985081" cy="90880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pic>
          <p:nvPicPr>
            <p:cNvPr id="4" name="Picture 3" descr="Logo&#10;&#10;Description automatically generated">
              <a:extLst>
                <a:ext uri="{FF2B5EF4-FFF2-40B4-BE49-F238E27FC236}">
                  <a16:creationId xmlns:a16="http://schemas.microsoft.com/office/drawing/2014/main" id="{4A44E14C-D9E3-4D70-CF56-5DC9FB8092C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03244" y="6024896"/>
              <a:ext cx="2814433" cy="738325"/>
            </a:xfrm>
            <a:prstGeom prst="rect">
              <a:avLst/>
            </a:prstGeom>
          </p:spPr>
        </p:pic>
      </p:grpSp>
      <p:sp>
        <p:nvSpPr>
          <p:cNvPr id="9" name="TextBox 8">
            <a:extLst>
              <a:ext uri="{FF2B5EF4-FFF2-40B4-BE49-F238E27FC236}">
                <a16:creationId xmlns:a16="http://schemas.microsoft.com/office/drawing/2014/main" id="{CFF04461-9F0F-8B60-44CF-4036A2569B8F}"/>
              </a:ext>
            </a:extLst>
          </p:cNvPr>
          <p:cNvSpPr txBox="1"/>
          <p:nvPr/>
        </p:nvSpPr>
        <p:spPr>
          <a:xfrm>
            <a:off x="477981" y="4950807"/>
            <a:ext cx="3602447" cy="1569660"/>
          </a:xfrm>
          <a:prstGeom prst="rect">
            <a:avLst/>
          </a:prstGeom>
          <a:noFill/>
          <a:ln>
            <a:solidFill>
              <a:schemeClr val="tx2"/>
            </a:solidFill>
          </a:ln>
        </p:spPr>
        <p:txBody>
          <a:bodyPr wrap="square" rtlCol="0">
            <a:spAutoFit/>
          </a:bodyPr>
          <a:lstStyle/>
          <a:p>
            <a:r>
              <a:rPr lang="en-GB" sz="1600" b="1" i="1" dirty="0">
                <a:effectLst/>
                <a:latin typeface="Helvetica" pitchFamily="2" charset="0"/>
                <a:ea typeface="Times New Roman" panose="02020603050405020304" pitchFamily="18" charset="0"/>
                <a:cs typeface="Times New Roman" panose="02020603050405020304" pitchFamily="18" charset="0"/>
              </a:rPr>
              <a:t>2023 marks the 100-year anniversary of the first time Welsh Gold was used to create a wedding ring for a member o</a:t>
            </a:r>
            <a:r>
              <a:rPr lang="en-GB" sz="1600" b="1" i="1" dirty="0">
                <a:solidFill>
                  <a:srgbClr val="000000"/>
                </a:solidFill>
                <a:effectLst/>
                <a:latin typeface="Helvetica" pitchFamily="2" charset="0"/>
                <a:ea typeface="Calibri" panose="020F0502020204030204" pitchFamily="34" charset="0"/>
                <a:cs typeface="Times New Roman" panose="02020603050405020304" pitchFamily="18" charset="0"/>
              </a:rPr>
              <a:t>f the British Royal Family. No gold has however been mined in Wales this century</a:t>
            </a:r>
            <a:r>
              <a:rPr lang="en-GB" sz="1600" b="1" i="1" dirty="0">
                <a:effectLst/>
              </a:rPr>
              <a:t> </a:t>
            </a:r>
            <a:endParaRPr lang="en-US" sz="1600" b="1" i="1" dirty="0"/>
          </a:p>
        </p:txBody>
      </p:sp>
    </p:spTree>
    <p:extLst>
      <p:ext uri="{BB962C8B-B14F-4D97-AF65-F5344CB8AC3E}">
        <p14:creationId xmlns:p14="http://schemas.microsoft.com/office/powerpoint/2010/main" val="10113045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ECD64-1B41-7845-BC11-366F8F1712A0}"/>
              </a:ext>
            </a:extLst>
          </p:cNvPr>
          <p:cNvSpPr>
            <a:spLocks noGrp="1"/>
          </p:cNvSpPr>
          <p:nvPr>
            <p:ph type="title"/>
          </p:nvPr>
        </p:nvSpPr>
        <p:spPr>
          <a:xfrm>
            <a:off x="838200" y="422277"/>
            <a:ext cx="10515600" cy="492125"/>
          </a:xfrm>
        </p:spPr>
        <p:txBody>
          <a:bodyPr>
            <a:noAutofit/>
          </a:bodyPr>
          <a:lstStyle/>
          <a:p>
            <a:pPr algn="ctr"/>
            <a:r>
              <a:rPr lang="en-US" b="1" dirty="0"/>
              <a:t>Commercial Strategy</a:t>
            </a:r>
          </a:p>
        </p:txBody>
      </p:sp>
      <p:sp>
        <p:nvSpPr>
          <p:cNvPr id="3" name="Content Placeholder 2">
            <a:extLst>
              <a:ext uri="{FF2B5EF4-FFF2-40B4-BE49-F238E27FC236}">
                <a16:creationId xmlns:a16="http://schemas.microsoft.com/office/drawing/2014/main" id="{D227FA88-3008-6F42-A452-161CA615B88F}"/>
              </a:ext>
            </a:extLst>
          </p:cNvPr>
          <p:cNvSpPr>
            <a:spLocks noGrp="1"/>
          </p:cNvSpPr>
          <p:nvPr>
            <p:ph idx="1"/>
          </p:nvPr>
        </p:nvSpPr>
        <p:spPr>
          <a:xfrm>
            <a:off x="6634891" y="1601311"/>
            <a:ext cx="5138459" cy="4224528"/>
          </a:xfrm>
        </p:spPr>
        <p:txBody>
          <a:bodyPr>
            <a:normAutofit fontScale="92500" lnSpcReduction="10000"/>
          </a:bodyPr>
          <a:lstStyle/>
          <a:p>
            <a:pPr>
              <a:lnSpc>
                <a:spcPct val="100000"/>
              </a:lnSpc>
            </a:pPr>
            <a:r>
              <a:rPr lang="en-US" sz="2400" dirty="0"/>
              <a:t>Remain private in the short to medium term.</a:t>
            </a:r>
          </a:p>
          <a:p>
            <a:pPr>
              <a:lnSpc>
                <a:spcPct val="100000"/>
              </a:lnSpc>
            </a:pPr>
            <a:r>
              <a:rPr lang="en-US" sz="2400" dirty="0"/>
              <a:t>Raise profile of company through careful communication with local community, local and national (Welsh) Government authorities, investors, press etc. </a:t>
            </a:r>
          </a:p>
          <a:p>
            <a:pPr>
              <a:lnSpc>
                <a:spcPct val="100000"/>
              </a:lnSpc>
            </a:pPr>
            <a:r>
              <a:rPr lang="en-US" sz="2400" dirty="0"/>
              <a:t>Strong local and community engagement central to SHG </a:t>
            </a:r>
          </a:p>
          <a:p>
            <a:pPr>
              <a:lnSpc>
                <a:spcPct val="100000"/>
              </a:lnSpc>
            </a:pPr>
            <a:r>
              <a:rPr lang="en-US" sz="2400" dirty="0"/>
              <a:t>Determine best time to go public based on exploration results, funding requirements, value added and market sentiment.</a:t>
            </a:r>
          </a:p>
        </p:txBody>
      </p:sp>
      <p:grpSp>
        <p:nvGrpSpPr>
          <p:cNvPr id="4" name="Group 3">
            <a:extLst>
              <a:ext uri="{FF2B5EF4-FFF2-40B4-BE49-F238E27FC236}">
                <a16:creationId xmlns:a16="http://schemas.microsoft.com/office/drawing/2014/main" id="{72AC2E15-92CA-4B6B-9DE6-CE9852E6E15D}"/>
              </a:ext>
            </a:extLst>
          </p:cNvPr>
          <p:cNvGrpSpPr/>
          <p:nvPr/>
        </p:nvGrpSpPr>
        <p:grpSpPr>
          <a:xfrm>
            <a:off x="9204121" y="5949892"/>
            <a:ext cx="2985081" cy="908806"/>
            <a:chOff x="9204121" y="699"/>
            <a:chExt cx="2985081" cy="908806"/>
          </a:xfrm>
        </p:grpSpPr>
        <p:sp>
          <p:nvSpPr>
            <p:cNvPr id="5" name="Rectangle 4">
              <a:extLst>
                <a:ext uri="{FF2B5EF4-FFF2-40B4-BE49-F238E27FC236}">
                  <a16:creationId xmlns:a16="http://schemas.microsoft.com/office/drawing/2014/main" id="{50E96A61-4219-430E-BED6-7DDB3F357FD1}"/>
                </a:ext>
              </a:extLst>
            </p:cNvPr>
            <p:cNvSpPr/>
            <p:nvPr/>
          </p:nvSpPr>
          <p:spPr>
            <a:xfrm>
              <a:off x="9204121" y="699"/>
              <a:ext cx="2985081" cy="9088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Logo&#10;&#10;Description automatically generated">
              <a:extLst>
                <a:ext uri="{FF2B5EF4-FFF2-40B4-BE49-F238E27FC236}">
                  <a16:creationId xmlns:a16="http://schemas.microsoft.com/office/drawing/2014/main" id="{C36199F2-54AC-4532-8880-39886ADB119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03244" y="75703"/>
              <a:ext cx="2814433" cy="738325"/>
            </a:xfrm>
            <a:prstGeom prst="rect">
              <a:avLst/>
            </a:prstGeom>
          </p:spPr>
        </p:pic>
      </p:grpSp>
      <p:pic>
        <p:nvPicPr>
          <p:cNvPr id="7" name="Picture 6">
            <a:extLst>
              <a:ext uri="{FF2B5EF4-FFF2-40B4-BE49-F238E27FC236}">
                <a16:creationId xmlns:a16="http://schemas.microsoft.com/office/drawing/2014/main" id="{CE8F9868-70EF-6B29-4B84-39EA1A1B319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0692" y="1343024"/>
            <a:ext cx="6066288" cy="4549716"/>
          </a:xfrm>
          <a:prstGeom prst="rect">
            <a:avLst/>
          </a:prstGeom>
          <a:ln w="9525">
            <a:solidFill>
              <a:schemeClr val="tx1"/>
            </a:solidFill>
          </a:ln>
        </p:spPr>
      </p:pic>
    </p:spTree>
    <p:extLst>
      <p:ext uri="{BB962C8B-B14F-4D97-AF65-F5344CB8AC3E}">
        <p14:creationId xmlns:p14="http://schemas.microsoft.com/office/powerpoint/2010/main" val="12185567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ECD64-1B41-7845-BC11-366F8F1712A0}"/>
              </a:ext>
            </a:extLst>
          </p:cNvPr>
          <p:cNvSpPr>
            <a:spLocks noGrp="1"/>
          </p:cNvSpPr>
          <p:nvPr>
            <p:ph type="title"/>
          </p:nvPr>
        </p:nvSpPr>
        <p:spPr>
          <a:xfrm>
            <a:off x="838200" y="410565"/>
            <a:ext cx="10515600" cy="492125"/>
          </a:xfrm>
        </p:spPr>
        <p:txBody>
          <a:bodyPr>
            <a:noAutofit/>
          </a:bodyPr>
          <a:lstStyle/>
          <a:p>
            <a:pPr algn="ctr"/>
            <a:r>
              <a:rPr lang="en-US" b="1" dirty="0"/>
              <a:t>Investment Opportunity</a:t>
            </a:r>
          </a:p>
        </p:txBody>
      </p:sp>
      <p:sp>
        <p:nvSpPr>
          <p:cNvPr id="3" name="Content Placeholder 2">
            <a:extLst>
              <a:ext uri="{FF2B5EF4-FFF2-40B4-BE49-F238E27FC236}">
                <a16:creationId xmlns:a16="http://schemas.microsoft.com/office/drawing/2014/main" id="{D227FA88-3008-6F42-A452-161CA615B88F}"/>
              </a:ext>
            </a:extLst>
          </p:cNvPr>
          <p:cNvSpPr>
            <a:spLocks noGrp="1"/>
          </p:cNvSpPr>
          <p:nvPr>
            <p:ph idx="1"/>
          </p:nvPr>
        </p:nvSpPr>
        <p:spPr>
          <a:xfrm>
            <a:off x="5886448" y="1643064"/>
            <a:ext cx="5800725" cy="4513180"/>
          </a:xfrm>
        </p:spPr>
        <p:txBody>
          <a:bodyPr>
            <a:normAutofit/>
          </a:bodyPr>
          <a:lstStyle/>
          <a:p>
            <a:pPr>
              <a:lnSpc>
                <a:spcPct val="100000"/>
              </a:lnSpc>
            </a:pPr>
            <a:r>
              <a:rPr lang="en-US" sz="2200" dirty="0"/>
              <a:t>Looking to raise c. £150,000 - £200,000 to complete 2023 exploration plans</a:t>
            </a:r>
          </a:p>
          <a:p>
            <a:pPr>
              <a:lnSpc>
                <a:spcPct val="100000"/>
              </a:lnSpc>
            </a:pPr>
            <a:r>
              <a:rPr lang="en-US" sz="2200" dirty="0"/>
              <a:t>Minimum investment size £1,000</a:t>
            </a:r>
          </a:p>
          <a:p>
            <a:pPr>
              <a:lnSpc>
                <a:spcPct val="100000"/>
              </a:lnSpc>
            </a:pPr>
            <a:r>
              <a:rPr lang="en-US" sz="2200" dirty="0"/>
              <a:t>Offering shares at £1.50/</a:t>
            </a:r>
            <a:r>
              <a:rPr lang="en-US" sz="2200" dirty="0" err="1"/>
              <a:t>sh</a:t>
            </a:r>
            <a:r>
              <a:rPr lang="en-US" sz="2200" dirty="0"/>
              <a:t> which values SHG at £1.6mn</a:t>
            </a:r>
          </a:p>
          <a:p>
            <a:pPr>
              <a:lnSpc>
                <a:spcPct val="100000"/>
              </a:lnSpc>
            </a:pPr>
            <a:r>
              <a:rPr lang="en-US" sz="2200" dirty="0"/>
              <a:t>Expecting larger raise at higher price late in 2023 to fund a drilling </a:t>
            </a:r>
            <a:r>
              <a:rPr lang="en-US" sz="2200" dirty="0" err="1"/>
              <a:t>programme</a:t>
            </a:r>
            <a:r>
              <a:rPr lang="en-US" sz="2200" dirty="0"/>
              <a:t> around </a:t>
            </a:r>
            <a:r>
              <a:rPr lang="en-US" sz="2200" dirty="0" err="1"/>
              <a:t>Dolaucothi</a:t>
            </a:r>
            <a:endParaRPr lang="en-US" sz="2200" dirty="0"/>
          </a:p>
          <a:p>
            <a:pPr>
              <a:lnSpc>
                <a:spcPct val="100000"/>
              </a:lnSpc>
            </a:pPr>
            <a:r>
              <a:rPr lang="en-US" sz="2200" dirty="0"/>
              <a:t>Full EIS relief available to all UK tax-payers</a:t>
            </a:r>
          </a:p>
        </p:txBody>
      </p:sp>
      <p:grpSp>
        <p:nvGrpSpPr>
          <p:cNvPr id="4" name="Group 3">
            <a:extLst>
              <a:ext uri="{FF2B5EF4-FFF2-40B4-BE49-F238E27FC236}">
                <a16:creationId xmlns:a16="http://schemas.microsoft.com/office/drawing/2014/main" id="{72AC2E15-92CA-4B6B-9DE6-CE9852E6E15D}"/>
              </a:ext>
            </a:extLst>
          </p:cNvPr>
          <p:cNvGrpSpPr/>
          <p:nvPr/>
        </p:nvGrpSpPr>
        <p:grpSpPr>
          <a:xfrm>
            <a:off x="9204121" y="5949892"/>
            <a:ext cx="2985081" cy="908806"/>
            <a:chOff x="9204121" y="699"/>
            <a:chExt cx="2985081" cy="908806"/>
          </a:xfrm>
        </p:grpSpPr>
        <p:sp>
          <p:nvSpPr>
            <p:cNvPr id="5" name="Rectangle 4">
              <a:extLst>
                <a:ext uri="{FF2B5EF4-FFF2-40B4-BE49-F238E27FC236}">
                  <a16:creationId xmlns:a16="http://schemas.microsoft.com/office/drawing/2014/main" id="{50E96A61-4219-430E-BED6-7DDB3F357FD1}"/>
                </a:ext>
              </a:extLst>
            </p:cNvPr>
            <p:cNvSpPr/>
            <p:nvPr/>
          </p:nvSpPr>
          <p:spPr>
            <a:xfrm>
              <a:off x="9204121" y="699"/>
              <a:ext cx="2985081" cy="9088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Logo&#10;&#10;Description automatically generated">
              <a:extLst>
                <a:ext uri="{FF2B5EF4-FFF2-40B4-BE49-F238E27FC236}">
                  <a16:creationId xmlns:a16="http://schemas.microsoft.com/office/drawing/2014/main" id="{C36199F2-54AC-4532-8880-39886ADB119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03244" y="75703"/>
              <a:ext cx="2814433" cy="738325"/>
            </a:xfrm>
            <a:prstGeom prst="rect">
              <a:avLst/>
            </a:prstGeom>
          </p:spPr>
        </p:pic>
      </p:grpSp>
      <p:pic>
        <p:nvPicPr>
          <p:cNvPr id="8" name="Picture 7">
            <a:extLst>
              <a:ext uri="{FF2B5EF4-FFF2-40B4-BE49-F238E27FC236}">
                <a16:creationId xmlns:a16="http://schemas.microsoft.com/office/drawing/2014/main" id="{6D5399DA-B203-5A0F-F115-78F7382D51C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068883" y="1249316"/>
            <a:ext cx="4245245" cy="4878352"/>
          </a:xfrm>
          <a:prstGeom prst="rect">
            <a:avLst/>
          </a:prstGeom>
        </p:spPr>
      </p:pic>
    </p:spTree>
    <p:extLst>
      <p:ext uri="{BB962C8B-B14F-4D97-AF65-F5344CB8AC3E}">
        <p14:creationId xmlns:p14="http://schemas.microsoft.com/office/powerpoint/2010/main" val="33727785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30179679-44DA-47CF-87CA-8D39CEB68ACC}"/>
              </a:ext>
            </a:extLst>
          </p:cNvPr>
          <p:cNvCxnSpPr/>
          <p:nvPr/>
        </p:nvCxnSpPr>
        <p:spPr>
          <a:xfrm>
            <a:off x="327454" y="846438"/>
            <a:ext cx="1165242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TextBox 1">
            <a:extLst>
              <a:ext uri="{FF2B5EF4-FFF2-40B4-BE49-F238E27FC236}">
                <a16:creationId xmlns:a16="http://schemas.microsoft.com/office/drawing/2014/main" id="{F4C2FE22-7AE1-4BB8-99CD-83CB0928D043}"/>
              </a:ext>
            </a:extLst>
          </p:cNvPr>
          <p:cNvSpPr txBox="1">
            <a:spLocks noChangeArrowheads="1"/>
          </p:cNvSpPr>
          <p:nvPr/>
        </p:nvSpPr>
        <p:spPr bwMode="auto">
          <a:xfrm>
            <a:off x="211555" y="138552"/>
            <a:ext cx="1176832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b">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US" altLang="en-US" sz="4000" b="1" dirty="0">
                <a:latin typeface="+mj-lt"/>
                <a:cs typeface="Times New Roman" panose="02020603050405020304" pitchFamily="18" charset="0"/>
              </a:rPr>
              <a:t>Capital Structure</a:t>
            </a:r>
          </a:p>
        </p:txBody>
      </p:sp>
      <p:sp>
        <p:nvSpPr>
          <p:cNvPr id="15" name="Slide Number Placeholder 1">
            <a:extLst>
              <a:ext uri="{FF2B5EF4-FFF2-40B4-BE49-F238E27FC236}">
                <a16:creationId xmlns:a16="http://schemas.microsoft.com/office/drawing/2014/main" id="{24A7E356-E03F-4973-A25D-F984EFEB19CD}"/>
              </a:ext>
            </a:extLst>
          </p:cNvPr>
          <p:cNvSpPr>
            <a:spLocks noGrp="1"/>
          </p:cNvSpPr>
          <p:nvPr>
            <p:ph type="sldNum" sz="quarter" idx="12"/>
          </p:nvPr>
        </p:nvSpPr>
        <p:spPr>
          <a:xfrm>
            <a:off x="9448800" y="6551869"/>
            <a:ext cx="2743200" cy="365125"/>
          </a:xfrm>
        </p:spPr>
        <p:txBody>
          <a:bodyPr/>
          <a:lstStyle/>
          <a:p>
            <a:fld id="{F3A2370E-B425-46C0-AA76-CF11E66FB480}" type="slidenum">
              <a:rPr lang="en-GB" sz="1100" b="1" smtClean="0">
                <a:solidFill>
                  <a:srgbClr val="0F858B"/>
                </a:solidFill>
              </a:rPr>
              <a:t>12</a:t>
            </a:fld>
            <a:endParaRPr lang="en-GB" b="1">
              <a:solidFill>
                <a:srgbClr val="0F858B"/>
              </a:solidFill>
            </a:endParaRPr>
          </a:p>
        </p:txBody>
      </p:sp>
      <p:graphicFrame>
        <p:nvGraphicFramePr>
          <p:cNvPr id="16" name="Table 15">
            <a:extLst>
              <a:ext uri="{FF2B5EF4-FFF2-40B4-BE49-F238E27FC236}">
                <a16:creationId xmlns:a16="http://schemas.microsoft.com/office/drawing/2014/main" id="{140A447C-6C10-FE47-B5C0-FF40E4397945}"/>
              </a:ext>
            </a:extLst>
          </p:cNvPr>
          <p:cNvGraphicFramePr>
            <a:graphicFrameLocks noGrp="1"/>
          </p:cNvGraphicFramePr>
          <p:nvPr>
            <p:extLst>
              <p:ext uri="{D42A27DB-BD31-4B8C-83A1-F6EECF244321}">
                <p14:modId xmlns:p14="http://schemas.microsoft.com/office/powerpoint/2010/main" val="3047877100"/>
              </p:ext>
            </p:extLst>
          </p:nvPr>
        </p:nvGraphicFramePr>
        <p:xfrm>
          <a:off x="312612" y="913276"/>
          <a:ext cx="11523783" cy="2103120"/>
        </p:xfrm>
        <a:graphic>
          <a:graphicData uri="http://schemas.openxmlformats.org/drawingml/2006/table">
            <a:tbl>
              <a:tblPr bandRow="1">
                <a:tableStyleId>{5C22544A-7EE6-4342-B048-85BDC9FD1C3A}</a:tableStyleId>
              </a:tblPr>
              <a:tblGrid>
                <a:gridCol w="7971919">
                  <a:extLst>
                    <a:ext uri="{9D8B030D-6E8A-4147-A177-3AD203B41FA5}">
                      <a16:colId xmlns:a16="http://schemas.microsoft.com/office/drawing/2014/main" val="3852035284"/>
                    </a:ext>
                  </a:extLst>
                </a:gridCol>
                <a:gridCol w="3551864">
                  <a:extLst>
                    <a:ext uri="{9D8B030D-6E8A-4147-A177-3AD203B41FA5}">
                      <a16:colId xmlns:a16="http://schemas.microsoft.com/office/drawing/2014/main" val="1132052803"/>
                    </a:ext>
                  </a:extLst>
                </a:gridCol>
              </a:tblGrid>
              <a:tr h="1313463">
                <a:tc>
                  <a:txBody>
                    <a:bodyPr/>
                    <a:lstStyle/>
                    <a:p>
                      <a:r>
                        <a:rPr lang="en-US" sz="1800" b="0" dirty="0">
                          <a:solidFill>
                            <a:schemeClr val="tx1"/>
                          </a:solidFill>
                          <a:latin typeface="+mn-lt"/>
                          <a:cs typeface="Times New Roman" panose="02020603050405020304" pitchFamily="18" charset="0"/>
                        </a:rPr>
                        <a:t>Shares Outstanding</a:t>
                      </a:r>
                    </a:p>
                    <a:p>
                      <a:r>
                        <a:rPr lang="en-US" sz="1800" b="0" dirty="0">
                          <a:solidFill>
                            <a:schemeClr val="tx1"/>
                          </a:solidFill>
                          <a:latin typeface="+mn-lt"/>
                          <a:cs typeface="Times New Roman" panose="02020603050405020304" pitchFamily="18" charset="0"/>
                        </a:rPr>
                        <a:t>Employee Options</a:t>
                      </a:r>
                    </a:p>
                    <a:p>
                      <a:r>
                        <a:rPr lang="en-US" sz="1800" b="0" dirty="0">
                          <a:solidFill>
                            <a:schemeClr val="tx1"/>
                          </a:solidFill>
                          <a:latin typeface="+mn-lt"/>
                          <a:cs typeface="Times New Roman" panose="02020603050405020304" pitchFamily="18" charset="0"/>
                        </a:rPr>
                        <a:t>Valuation/share</a:t>
                      </a:r>
                    </a:p>
                    <a:p>
                      <a:r>
                        <a:rPr lang="en-US" sz="1800" b="0" dirty="0">
                          <a:solidFill>
                            <a:schemeClr val="tx1"/>
                          </a:solidFill>
                          <a:latin typeface="+mn-lt"/>
                          <a:cs typeface="Times New Roman" panose="02020603050405020304" pitchFamily="18" charset="0"/>
                        </a:rPr>
                        <a:t>Valuation</a:t>
                      </a:r>
                    </a:p>
                    <a:p>
                      <a:r>
                        <a:rPr lang="en-US" sz="1800" b="0" dirty="0">
                          <a:solidFill>
                            <a:schemeClr val="tx1"/>
                          </a:solidFill>
                          <a:latin typeface="+mn-lt"/>
                          <a:cs typeface="Times New Roman" panose="02020603050405020304" pitchFamily="18" charset="0"/>
                        </a:rPr>
                        <a:t>Proposed raise</a:t>
                      </a:r>
                    </a:p>
                    <a:p>
                      <a:r>
                        <a:rPr lang="en-US" sz="1800" b="0" dirty="0">
                          <a:solidFill>
                            <a:schemeClr val="tx1"/>
                          </a:solidFill>
                          <a:latin typeface="+mn-lt"/>
                          <a:cs typeface="Times New Roman" panose="02020603050405020304" pitchFamily="18" charset="0"/>
                        </a:rPr>
                        <a:t>Post raise shares outstanding</a:t>
                      </a:r>
                    </a:p>
                  </a:txBody>
                  <a:tcPr>
                    <a:noFill/>
                  </a:tcPr>
                </a:tc>
                <a:tc>
                  <a:txBody>
                    <a:bodyPr/>
                    <a:lstStyle/>
                    <a:p>
                      <a:pPr algn="r"/>
                      <a:r>
                        <a:rPr lang="en-US" sz="1800" i="1" dirty="0">
                          <a:solidFill>
                            <a:schemeClr val="tx1">
                              <a:lumMod val="50000"/>
                              <a:lumOff val="50000"/>
                            </a:schemeClr>
                          </a:solidFill>
                          <a:latin typeface="+mn-lt"/>
                        </a:rPr>
                        <a:t>1,074,150</a:t>
                      </a:r>
                      <a:endParaRPr lang="en-US" sz="1800" i="1" dirty="0">
                        <a:solidFill>
                          <a:schemeClr val="tx1">
                            <a:lumMod val="50000"/>
                            <a:lumOff val="50000"/>
                          </a:schemeClr>
                        </a:solidFill>
                        <a:latin typeface="+mn-lt"/>
                        <a:cs typeface="Times New Roman" panose="02020603050405020304" pitchFamily="18" charset="0"/>
                      </a:endParaRPr>
                    </a:p>
                    <a:p>
                      <a:pPr algn="r"/>
                      <a:r>
                        <a:rPr lang="en-US" sz="1800" i="1" dirty="0">
                          <a:solidFill>
                            <a:schemeClr val="tx1">
                              <a:lumMod val="50000"/>
                              <a:lumOff val="50000"/>
                            </a:schemeClr>
                          </a:solidFill>
                          <a:latin typeface="+mn-lt"/>
                          <a:cs typeface="Times New Roman" panose="02020603050405020304" pitchFamily="18" charset="0"/>
                        </a:rPr>
                        <a:t>61,540</a:t>
                      </a:r>
                    </a:p>
                    <a:p>
                      <a:pPr algn="r"/>
                      <a:r>
                        <a:rPr lang="en-US" sz="1800" i="1" dirty="0">
                          <a:solidFill>
                            <a:schemeClr val="tx1">
                              <a:lumMod val="50000"/>
                              <a:lumOff val="50000"/>
                            </a:schemeClr>
                          </a:solidFill>
                          <a:latin typeface="+mn-lt"/>
                          <a:cs typeface="Times New Roman" panose="02020603050405020304" pitchFamily="18" charset="0"/>
                        </a:rPr>
                        <a:t>£1.50</a:t>
                      </a:r>
                    </a:p>
                    <a:p>
                      <a:pPr algn="r"/>
                      <a:r>
                        <a:rPr lang="en-US" sz="1800" i="1" dirty="0">
                          <a:solidFill>
                            <a:schemeClr val="tx1">
                              <a:lumMod val="50000"/>
                              <a:lumOff val="50000"/>
                            </a:schemeClr>
                          </a:solidFill>
                          <a:latin typeface="+mn-lt"/>
                          <a:cs typeface="Times New Roman" panose="02020603050405020304" pitchFamily="18" charset="0"/>
                        </a:rPr>
                        <a:t>£1,611,225</a:t>
                      </a:r>
                    </a:p>
                    <a:p>
                      <a:pPr algn="r"/>
                      <a:r>
                        <a:rPr lang="en-US" sz="1800" i="1" dirty="0">
                          <a:solidFill>
                            <a:schemeClr val="tx1">
                              <a:lumMod val="50000"/>
                              <a:lumOff val="50000"/>
                            </a:schemeClr>
                          </a:solidFill>
                          <a:latin typeface="+mn-lt"/>
                          <a:cs typeface="Times New Roman" panose="02020603050405020304" pitchFamily="18" charset="0"/>
                        </a:rPr>
                        <a:t>£200,000</a:t>
                      </a:r>
                    </a:p>
                    <a:p>
                      <a:pPr algn="r"/>
                      <a:r>
                        <a:rPr lang="en-US" sz="1800" i="1" dirty="0">
                          <a:solidFill>
                            <a:schemeClr val="tx1">
                              <a:lumMod val="50000"/>
                              <a:lumOff val="50000"/>
                            </a:schemeClr>
                          </a:solidFill>
                          <a:latin typeface="+mn-lt"/>
                          <a:cs typeface="Times New Roman" panose="02020603050405020304" pitchFamily="18" charset="0"/>
                        </a:rPr>
                        <a:t>1,208,150</a:t>
                      </a:r>
                    </a:p>
                  </a:txBody>
                  <a:tcPr>
                    <a:noFill/>
                  </a:tcPr>
                </a:tc>
                <a:extLst>
                  <a:ext uri="{0D108BD9-81ED-4DB2-BD59-A6C34878D82A}">
                    <a16:rowId xmlns:a16="http://schemas.microsoft.com/office/drawing/2014/main" val="3835272480"/>
                  </a:ext>
                </a:extLst>
              </a:tr>
              <a:tr h="276519">
                <a:tc>
                  <a:txBody>
                    <a:bodyPr/>
                    <a:lstStyle/>
                    <a:p>
                      <a:endParaRPr lang="en-US" sz="1800" b="0" dirty="0">
                        <a:solidFill>
                          <a:schemeClr val="tx1">
                            <a:lumMod val="50000"/>
                            <a:lumOff val="50000"/>
                          </a:schemeClr>
                        </a:solidFill>
                        <a:latin typeface="+mn-lt"/>
                      </a:endParaRPr>
                    </a:p>
                  </a:txBody>
                  <a:tcPr>
                    <a:noFill/>
                  </a:tcPr>
                </a:tc>
                <a:tc>
                  <a:txBody>
                    <a:bodyPr/>
                    <a:lstStyle/>
                    <a:p>
                      <a:pPr algn="r"/>
                      <a:endParaRPr lang="en-US" sz="1800" i="1" dirty="0">
                        <a:solidFill>
                          <a:schemeClr val="tx1">
                            <a:lumMod val="50000"/>
                            <a:lumOff val="50000"/>
                          </a:schemeClr>
                        </a:solidFill>
                        <a:latin typeface="+mn-lt"/>
                      </a:endParaRPr>
                    </a:p>
                  </a:txBody>
                  <a:tcPr>
                    <a:noFill/>
                  </a:tcPr>
                </a:tc>
                <a:extLst>
                  <a:ext uri="{0D108BD9-81ED-4DB2-BD59-A6C34878D82A}">
                    <a16:rowId xmlns:a16="http://schemas.microsoft.com/office/drawing/2014/main" val="2538360743"/>
                  </a:ext>
                </a:extLst>
              </a:tr>
            </a:tbl>
          </a:graphicData>
        </a:graphic>
      </p:graphicFrame>
      <p:sp>
        <p:nvSpPr>
          <p:cNvPr id="27" name="Rectangle 26">
            <a:extLst>
              <a:ext uri="{FF2B5EF4-FFF2-40B4-BE49-F238E27FC236}">
                <a16:creationId xmlns:a16="http://schemas.microsoft.com/office/drawing/2014/main" id="{BEC263FF-DF5F-40AC-BDC7-303D06694A71}"/>
              </a:ext>
            </a:extLst>
          </p:cNvPr>
          <p:cNvSpPr/>
          <p:nvPr/>
        </p:nvSpPr>
        <p:spPr>
          <a:xfrm>
            <a:off x="355604" y="2645649"/>
            <a:ext cx="11523783" cy="457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 name="TextBox 1">
            <a:extLst>
              <a:ext uri="{FF2B5EF4-FFF2-40B4-BE49-F238E27FC236}">
                <a16:creationId xmlns:a16="http://schemas.microsoft.com/office/drawing/2014/main" id="{A399B5DC-A275-9C41-BA0B-C011E91F0F08}"/>
              </a:ext>
            </a:extLst>
          </p:cNvPr>
          <p:cNvSpPr txBox="1"/>
          <p:nvPr/>
        </p:nvSpPr>
        <p:spPr>
          <a:xfrm>
            <a:off x="211555" y="2922332"/>
            <a:ext cx="5286956" cy="461665"/>
          </a:xfrm>
          <a:prstGeom prst="rect">
            <a:avLst/>
          </a:prstGeom>
          <a:noFill/>
        </p:spPr>
        <p:txBody>
          <a:bodyPr wrap="square" rtlCol="0">
            <a:spAutoFit/>
          </a:bodyPr>
          <a:lstStyle/>
          <a:p>
            <a:r>
              <a:rPr lang="en-US" sz="2400" dirty="0">
                <a:cs typeface="Times New Roman" panose="02020603050405020304" pitchFamily="18" charset="0"/>
              </a:rPr>
              <a:t>Current shareholders over 5%</a:t>
            </a:r>
            <a:r>
              <a:rPr lang="en-US" sz="2400" dirty="0"/>
              <a:t>:</a:t>
            </a:r>
            <a:endParaRPr lang="en-US" sz="2400" baseline="30000" dirty="0"/>
          </a:p>
        </p:txBody>
      </p:sp>
      <p:sp>
        <p:nvSpPr>
          <p:cNvPr id="13" name="Rectangle 12">
            <a:extLst>
              <a:ext uri="{FF2B5EF4-FFF2-40B4-BE49-F238E27FC236}">
                <a16:creationId xmlns:a16="http://schemas.microsoft.com/office/drawing/2014/main" id="{6AC8B691-3A7D-4E5A-B05A-0B0ACF557270}"/>
              </a:ext>
            </a:extLst>
          </p:cNvPr>
          <p:cNvSpPr/>
          <p:nvPr/>
        </p:nvSpPr>
        <p:spPr>
          <a:xfrm>
            <a:off x="312613" y="5869854"/>
            <a:ext cx="11523783"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F858B"/>
              </a:solidFill>
            </a:endParaRPr>
          </a:p>
        </p:txBody>
      </p:sp>
      <p:graphicFrame>
        <p:nvGraphicFramePr>
          <p:cNvPr id="17" name="Table 16">
            <a:extLst>
              <a:ext uri="{FF2B5EF4-FFF2-40B4-BE49-F238E27FC236}">
                <a16:creationId xmlns:a16="http://schemas.microsoft.com/office/drawing/2014/main" id="{528D6A68-F891-3E48-B2F1-619AE177396E}"/>
              </a:ext>
            </a:extLst>
          </p:cNvPr>
          <p:cNvGraphicFramePr>
            <a:graphicFrameLocks noGrp="1"/>
          </p:cNvGraphicFramePr>
          <p:nvPr>
            <p:extLst>
              <p:ext uri="{D42A27DB-BD31-4B8C-83A1-F6EECF244321}">
                <p14:modId xmlns:p14="http://schemas.microsoft.com/office/powerpoint/2010/main" val="2996932005"/>
              </p:ext>
            </p:extLst>
          </p:nvPr>
        </p:nvGraphicFramePr>
        <p:xfrm>
          <a:off x="385502" y="3389309"/>
          <a:ext cx="11493885" cy="2591309"/>
        </p:xfrm>
        <a:graphic>
          <a:graphicData uri="http://schemas.openxmlformats.org/drawingml/2006/table">
            <a:tbl>
              <a:tblPr>
                <a:tableStyleId>{5C22544A-7EE6-4342-B048-85BDC9FD1C3A}</a:tableStyleId>
              </a:tblPr>
              <a:tblGrid>
                <a:gridCol w="8418057">
                  <a:extLst>
                    <a:ext uri="{9D8B030D-6E8A-4147-A177-3AD203B41FA5}">
                      <a16:colId xmlns:a16="http://schemas.microsoft.com/office/drawing/2014/main" val="3372107912"/>
                    </a:ext>
                  </a:extLst>
                </a:gridCol>
                <a:gridCol w="3075828">
                  <a:extLst>
                    <a:ext uri="{9D8B030D-6E8A-4147-A177-3AD203B41FA5}">
                      <a16:colId xmlns:a16="http://schemas.microsoft.com/office/drawing/2014/main" val="1703996198"/>
                    </a:ext>
                  </a:extLst>
                </a:gridCol>
              </a:tblGrid>
              <a:tr h="286733">
                <a:tc>
                  <a:txBody>
                    <a:bodyPr/>
                    <a:lstStyle/>
                    <a:p>
                      <a:pPr algn="l" fontAlgn="b">
                        <a:lnSpc>
                          <a:spcPct val="150000"/>
                        </a:lnSpc>
                      </a:pPr>
                      <a:r>
                        <a:rPr lang="en-GB" sz="1800" i="0" u="none" strike="noStrike" dirty="0">
                          <a:solidFill>
                            <a:schemeClr val="tx1"/>
                          </a:solidFill>
                          <a:effectLst/>
                          <a:latin typeface="+mn-lt"/>
                          <a:cs typeface="Times New Roman" panose="02020603050405020304" pitchFamily="18" charset="0"/>
                        </a:rPr>
                        <a:t>Iestyn Humphreys (Non Executive Director)</a:t>
                      </a:r>
                      <a:endParaRPr lang="en-GB" sz="1800" b="0" i="0" u="none" strike="noStrike" dirty="0">
                        <a:solidFill>
                          <a:schemeClr val="tx1"/>
                        </a:solidFill>
                        <a:effectLst/>
                        <a:latin typeface="+mn-lt"/>
                        <a:cs typeface="Times New Roman" panose="02020603050405020304" pitchFamily="18" charset="0"/>
                      </a:endParaRPr>
                    </a:p>
                  </a:txBody>
                  <a:tcPr marL="6350" marR="6350" marT="6350" marB="0" anchor="b">
                    <a:solidFill>
                      <a:schemeClr val="bg1"/>
                    </a:solidFill>
                  </a:tcPr>
                </a:tc>
                <a:tc>
                  <a:txBody>
                    <a:bodyPr/>
                    <a:lstStyle/>
                    <a:p>
                      <a:pPr algn="r" fontAlgn="b">
                        <a:lnSpc>
                          <a:spcPct val="150000"/>
                        </a:lnSpc>
                      </a:pPr>
                      <a:r>
                        <a:rPr lang="en-GB" sz="1800" i="1" u="none" strike="noStrike" dirty="0">
                          <a:solidFill>
                            <a:schemeClr val="tx1"/>
                          </a:solidFill>
                          <a:effectLst/>
                          <a:latin typeface="+mn-lt"/>
                          <a:cs typeface="Times New Roman" panose="02020603050405020304" pitchFamily="18" charset="0"/>
                        </a:rPr>
                        <a:t>15.30%</a:t>
                      </a:r>
                      <a:endParaRPr lang="en-GB" sz="1800" b="0" i="1" u="none" strike="noStrike" dirty="0">
                        <a:solidFill>
                          <a:schemeClr val="tx1"/>
                        </a:solidFill>
                        <a:effectLst/>
                        <a:latin typeface="+mn-lt"/>
                        <a:cs typeface="Times New Roman" panose="02020603050405020304" pitchFamily="18" charset="0"/>
                      </a:endParaRPr>
                    </a:p>
                  </a:txBody>
                  <a:tcPr marL="6350" marR="6350" marT="6350" marB="0" anchor="b">
                    <a:solidFill>
                      <a:schemeClr val="bg1"/>
                    </a:solidFill>
                  </a:tcPr>
                </a:tc>
                <a:extLst>
                  <a:ext uri="{0D108BD9-81ED-4DB2-BD59-A6C34878D82A}">
                    <a16:rowId xmlns:a16="http://schemas.microsoft.com/office/drawing/2014/main" val="576751066"/>
                  </a:ext>
                </a:extLst>
              </a:tr>
              <a:tr h="286733">
                <a:tc>
                  <a:txBody>
                    <a:bodyPr/>
                    <a:lstStyle/>
                    <a:p>
                      <a:pPr algn="l" fontAlgn="b">
                        <a:lnSpc>
                          <a:spcPct val="150000"/>
                        </a:lnSpc>
                      </a:pPr>
                      <a:r>
                        <a:rPr lang="en-GB" sz="1800" b="0" i="0" u="none" strike="noStrike" dirty="0">
                          <a:solidFill>
                            <a:schemeClr val="tx1"/>
                          </a:solidFill>
                          <a:effectLst/>
                          <a:latin typeface="+mn-lt"/>
                          <a:cs typeface="Times New Roman" panose="02020603050405020304" pitchFamily="18" charset="0"/>
                        </a:rPr>
                        <a:t>Mike Armitage (Managing Director &amp; Founder)</a:t>
                      </a:r>
                    </a:p>
                  </a:txBody>
                  <a:tcPr marL="6350" marR="6350" marT="6350" marB="0" anchor="b">
                    <a:solidFill>
                      <a:schemeClr val="bg1"/>
                    </a:solidFill>
                  </a:tcPr>
                </a:tc>
                <a:tc>
                  <a:txBody>
                    <a:bodyPr/>
                    <a:lstStyle/>
                    <a:p>
                      <a:pPr algn="r" fontAlgn="b">
                        <a:lnSpc>
                          <a:spcPct val="150000"/>
                        </a:lnSpc>
                      </a:pPr>
                      <a:r>
                        <a:rPr lang="en-GB" sz="1800" i="1" u="none" strike="noStrike" dirty="0">
                          <a:solidFill>
                            <a:schemeClr val="tx1"/>
                          </a:solidFill>
                          <a:effectLst/>
                          <a:latin typeface="+mn-lt"/>
                          <a:cs typeface="Times New Roman" panose="02020603050405020304" pitchFamily="18" charset="0"/>
                        </a:rPr>
                        <a:t>15.05%</a:t>
                      </a:r>
                      <a:endParaRPr lang="en-GB" sz="1800" b="0" i="1" u="none" strike="noStrike" dirty="0">
                        <a:solidFill>
                          <a:schemeClr val="tx1"/>
                        </a:solidFill>
                        <a:effectLst/>
                        <a:latin typeface="+mn-lt"/>
                        <a:cs typeface="Times New Roman" panose="02020603050405020304" pitchFamily="18" charset="0"/>
                      </a:endParaRPr>
                    </a:p>
                  </a:txBody>
                  <a:tcPr marL="6350" marR="6350" marT="6350" marB="0" anchor="b">
                    <a:solidFill>
                      <a:schemeClr val="bg1"/>
                    </a:solidFill>
                  </a:tcPr>
                </a:tc>
                <a:extLst>
                  <a:ext uri="{0D108BD9-81ED-4DB2-BD59-A6C34878D82A}">
                    <a16:rowId xmlns:a16="http://schemas.microsoft.com/office/drawing/2014/main" val="2422313582"/>
                  </a:ext>
                </a:extLst>
              </a:tr>
              <a:tr h="286733">
                <a:tc>
                  <a:txBody>
                    <a:bodyPr/>
                    <a:lstStyle/>
                    <a:p>
                      <a:pPr algn="l" fontAlgn="b">
                        <a:lnSpc>
                          <a:spcPct val="150000"/>
                        </a:lnSpc>
                      </a:pPr>
                      <a:r>
                        <a:rPr lang="en-GB" sz="1800" i="0" u="none" strike="noStrike" dirty="0">
                          <a:solidFill>
                            <a:schemeClr val="tx1"/>
                          </a:solidFill>
                          <a:effectLst/>
                          <a:latin typeface="+mn-lt"/>
                          <a:cs typeface="Times New Roman" panose="02020603050405020304" pitchFamily="18" charset="0"/>
                        </a:rPr>
                        <a:t>Roger Murphy (Executive Director &amp; Founder)</a:t>
                      </a:r>
                      <a:endParaRPr lang="en-GB" sz="1800" b="0" i="0" u="none" strike="noStrike" dirty="0">
                        <a:solidFill>
                          <a:schemeClr val="tx1"/>
                        </a:solidFill>
                        <a:effectLst/>
                        <a:latin typeface="+mn-lt"/>
                        <a:cs typeface="Times New Roman" panose="02020603050405020304" pitchFamily="18" charset="0"/>
                      </a:endParaRPr>
                    </a:p>
                  </a:txBody>
                  <a:tcPr marL="6350" marR="6350" marT="6350" marB="0" anchor="b">
                    <a:solidFill>
                      <a:schemeClr val="bg1"/>
                    </a:solidFill>
                  </a:tcPr>
                </a:tc>
                <a:tc>
                  <a:txBody>
                    <a:bodyPr/>
                    <a:lstStyle/>
                    <a:p>
                      <a:pPr algn="r" fontAlgn="b">
                        <a:lnSpc>
                          <a:spcPct val="150000"/>
                        </a:lnSpc>
                      </a:pPr>
                      <a:r>
                        <a:rPr lang="en-GB" sz="1800" i="1" u="none" strike="noStrike" dirty="0">
                          <a:solidFill>
                            <a:schemeClr val="tx1"/>
                          </a:solidFill>
                          <a:effectLst/>
                          <a:latin typeface="+mn-lt"/>
                          <a:cs typeface="Times New Roman" panose="02020603050405020304" pitchFamily="18" charset="0"/>
                        </a:rPr>
                        <a:t>14.01%</a:t>
                      </a:r>
                      <a:endParaRPr lang="en-GB" sz="1800" b="0" i="1" u="none" strike="noStrike" dirty="0">
                        <a:solidFill>
                          <a:schemeClr val="tx1"/>
                        </a:solidFill>
                        <a:effectLst/>
                        <a:latin typeface="+mn-lt"/>
                        <a:cs typeface="Times New Roman" panose="02020603050405020304" pitchFamily="18" charset="0"/>
                      </a:endParaRPr>
                    </a:p>
                  </a:txBody>
                  <a:tcPr marL="6350" marR="6350" marT="6350" marB="0" anchor="b">
                    <a:solidFill>
                      <a:schemeClr val="bg1"/>
                    </a:solidFill>
                  </a:tcPr>
                </a:tc>
                <a:extLst>
                  <a:ext uri="{0D108BD9-81ED-4DB2-BD59-A6C34878D82A}">
                    <a16:rowId xmlns:a16="http://schemas.microsoft.com/office/drawing/2014/main" val="2923458127"/>
                  </a:ext>
                </a:extLst>
              </a:tr>
              <a:tr h="286733">
                <a:tc>
                  <a:txBody>
                    <a:bodyPr/>
                    <a:lstStyle/>
                    <a:p>
                      <a:pPr algn="l" fontAlgn="b">
                        <a:lnSpc>
                          <a:spcPct val="150000"/>
                        </a:lnSpc>
                      </a:pPr>
                      <a:r>
                        <a:rPr lang="en-GB" sz="1800" i="0" u="none" strike="noStrike" dirty="0">
                          <a:solidFill>
                            <a:schemeClr val="tx1"/>
                          </a:solidFill>
                          <a:effectLst/>
                          <a:latin typeface="+mn-lt"/>
                          <a:cs typeface="Times New Roman" panose="02020603050405020304" pitchFamily="18" charset="0"/>
                        </a:rPr>
                        <a:t>Alex Mikhailov (Founder)</a:t>
                      </a:r>
                      <a:endParaRPr lang="en-GB" sz="1800" b="0" i="0" u="none" strike="noStrike" dirty="0">
                        <a:solidFill>
                          <a:schemeClr val="tx1"/>
                        </a:solidFill>
                        <a:effectLst/>
                        <a:latin typeface="+mn-lt"/>
                        <a:cs typeface="Times New Roman" panose="02020603050405020304" pitchFamily="18" charset="0"/>
                      </a:endParaRPr>
                    </a:p>
                  </a:txBody>
                  <a:tcPr marL="6350" marR="6350" marT="6350" marB="0" anchor="b">
                    <a:solidFill>
                      <a:schemeClr val="bg1"/>
                    </a:solidFill>
                  </a:tcPr>
                </a:tc>
                <a:tc>
                  <a:txBody>
                    <a:bodyPr/>
                    <a:lstStyle/>
                    <a:p>
                      <a:pPr algn="r" fontAlgn="b">
                        <a:lnSpc>
                          <a:spcPct val="150000"/>
                        </a:lnSpc>
                      </a:pPr>
                      <a:r>
                        <a:rPr lang="en-GB" sz="1800" i="1" u="none" strike="noStrike" dirty="0">
                          <a:solidFill>
                            <a:schemeClr val="tx1"/>
                          </a:solidFill>
                          <a:effectLst/>
                          <a:latin typeface="+mn-lt"/>
                          <a:cs typeface="Times New Roman" panose="02020603050405020304" pitchFamily="18" charset="0"/>
                        </a:rPr>
                        <a:t>9.36%</a:t>
                      </a:r>
                      <a:endParaRPr lang="en-GB" sz="1800" b="0" i="1" u="none" strike="noStrike" dirty="0">
                        <a:solidFill>
                          <a:schemeClr val="tx1"/>
                        </a:solidFill>
                        <a:effectLst/>
                        <a:latin typeface="+mn-lt"/>
                        <a:cs typeface="Times New Roman" panose="02020603050405020304" pitchFamily="18" charset="0"/>
                      </a:endParaRPr>
                    </a:p>
                  </a:txBody>
                  <a:tcPr marL="6350" marR="6350" marT="6350" marB="0" anchor="b">
                    <a:solidFill>
                      <a:schemeClr val="bg1"/>
                    </a:solidFill>
                  </a:tcPr>
                </a:tc>
                <a:extLst>
                  <a:ext uri="{0D108BD9-81ED-4DB2-BD59-A6C34878D82A}">
                    <a16:rowId xmlns:a16="http://schemas.microsoft.com/office/drawing/2014/main" val="909011"/>
                  </a:ext>
                </a:extLst>
              </a:tr>
              <a:tr h="286733">
                <a:tc>
                  <a:txBody>
                    <a:bodyPr/>
                    <a:lstStyle/>
                    <a:p>
                      <a:pPr marL="0" indent="0" algn="l" fontAlgn="b">
                        <a:lnSpc>
                          <a:spcPct val="150000"/>
                        </a:lnSpc>
                        <a:buFontTx/>
                        <a:buNone/>
                      </a:pPr>
                      <a:r>
                        <a:rPr lang="en-GB" sz="1800" i="0" u="none" strike="noStrike" dirty="0">
                          <a:solidFill>
                            <a:schemeClr val="tx1"/>
                          </a:solidFill>
                          <a:effectLst/>
                          <a:latin typeface="+mn-lt"/>
                          <a:cs typeface="Times New Roman" panose="02020603050405020304" pitchFamily="18" charset="0"/>
                        </a:rPr>
                        <a:t>David </a:t>
                      </a:r>
                      <a:r>
                        <a:rPr lang="en-GB" sz="1800" i="0" u="none" strike="noStrike" dirty="0" err="1">
                          <a:solidFill>
                            <a:schemeClr val="tx1"/>
                          </a:solidFill>
                          <a:effectLst/>
                          <a:latin typeface="+mn-lt"/>
                          <a:cs typeface="Times New Roman" panose="02020603050405020304" pitchFamily="18" charset="0"/>
                        </a:rPr>
                        <a:t>Pearn</a:t>
                      </a:r>
                      <a:r>
                        <a:rPr lang="en-GB" sz="1800" i="0" u="none" strike="noStrike" dirty="0">
                          <a:solidFill>
                            <a:schemeClr val="tx1"/>
                          </a:solidFill>
                          <a:effectLst/>
                          <a:latin typeface="+mn-lt"/>
                          <a:cs typeface="Times New Roman" panose="02020603050405020304" pitchFamily="18" charset="0"/>
                        </a:rPr>
                        <a:t> (Non Executive Director)</a:t>
                      </a:r>
                      <a:endParaRPr lang="en-GB" sz="1800" b="0" i="0" u="none" strike="noStrike" dirty="0">
                        <a:solidFill>
                          <a:schemeClr val="tx1"/>
                        </a:solidFill>
                        <a:effectLst/>
                        <a:latin typeface="+mn-lt"/>
                        <a:cs typeface="Times New Roman" panose="02020603050405020304" pitchFamily="18" charset="0"/>
                      </a:endParaRPr>
                    </a:p>
                  </a:txBody>
                  <a:tcPr marL="6350" marR="6350" marT="6350" marB="0" anchor="b">
                    <a:solidFill>
                      <a:schemeClr val="bg1"/>
                    </a:solidFill>
                  </a:tcPr>
                </a:tc>
                <a:tc>
                  <a:txBody>
                    <a:bodyPr/>
                    <a:lstStyle/>
                    <a:p>
                      <a:pPr algn="r" fontAlgn="b">
                        <a:lnSpc>
                          <a:spcPct val="150000"/>
                        </a:lnSpc>
                      </a:pPr>
                      <a:r>
                        <a:rPr lang="en-GB" sz="1800" i="1" u="none" strike="noStrike" dirty="0">
                          <a:solidFill>
                            <a:schemeClr val="tx1"/>
                          </a:solidFill>
                          <a:effectLst/>
                          <a:latin typeface="+mn-lt"/>
                          <a:cs typeface="Times New Roman" panose="02020603050405020304" pitchFamily="18" charset="0"/>
                        </a:rPr>
                        <a:t>6.42%</a:t>
                      </a:r>
                      <a:endParaRPr lang="en-GB" sz="1800" b="0" i="1" u="none" strike="noStrike" dirty="0">
                        <a:solidFill>
                          <a:schemeClr val="tx1"/>
                        </a:solidFill>
                        <a:effectLst/>
                        <a:latin typeface="+mn-lt"/>
                        <a:cs typeface="Times New Roman" panose="02020603050405020304" pitchFamily="18" charset="0"/>
                      </a:endParaRPr>
                    </a:p>
                  </a:txBody>
                  <a:tcPr marL="6350" marR="6350" marT="6350" marB="0" anchor="b">
                    <a:solidFill>
                      <a:schemeClr val="bg1"/>
                    </a:solidFill>
                  </a:tcPr>
                </a:tc>
                <a:extLst>
                  <a:ext uri="{0D108BD9-81ED-4DB2-BD59-A6C34878D82A}">
                    <a16:rowId xmlns:a16="http://schemas.microsoft.com/office/drawing/2014/main" val="2488027243"/>
                  </a:ext>
                </a:extLst>
              </a:tr>
              <a:tr h="265616">
                <a:tc>
                  <a:txBody>
                    <a:bodyPr/>
                    <a:lstStyle/>
                    <a:p>
                      <a:pPr algn="l" fontAlgn="b">
                        <a:lnSpc>
                          <a:spcPct val="150000"/>
                        </a:lnSpc>
                      </a:pPr>
                      <a:endParaRPr lang="en-GB" sz="1600" b="0" i="0" u="none" strike="noStrike" dirty="0">
                        <a:solidFill>
                          <a:schemeClr val="tx1">
                            <a:lumMod val="50000"/>
                            <a:lumOff val="50000"/>
                          </a:schemeClr>
                        </a:solidFill>
                        <a:effectLst/>
                        <a:latin typeface="Abadi" panose="020B0604020104020204" pitchFamily="34" charset="0"/>
                      </a:endParaRPr>
                    </a:p>
                  </a:txBody>
                  <a:tcPr marL="6350" marR="6350" marT="6350" marB="0" anchor="b">
                    <a:solidFill>
                      <a:schemeClr val="bg1"/>
                    </a:solidFill>
                  </a:tcPr>
                </a:tc>
                <a:tc>
                  <a:txBody>
                    <a:bodyPr/>
                    <a:lstStyle/>
                    <a:p>
                      <a:pPr algn="r" fontAlgn="b">
                        <a:lnSpc>
                          <a:spcPct val="150000"/>
                        </a:lnSpc>
                      </a:pPr>
                      <a:endParaRPr lang="en-GB" sz="1600" b="0" i="1" u="none" strike="noStrike" dirty="0">
                        <a:solidFill>
                          <a:schemeClr val="tx1">
                            <a:lumMod val="50000"/>
                            <a:lumOff val="50000"/>
                          </a:schemeClr>
                        </a:solidFill>
                        <a:effectLst/>
                        <a:latin typeface="Abadi" panose="020B0604020104020204" pitchFamily="34" charset="0"/>
                      </a:endParaRPr>
                    </a:p>
                  </a:txBody>
                  <a:tcPr marL="6350" marR="6350" marT="6350" marB="0" anchor="b">
                    <a:solidFill>
                      <a:schemeClr val="bg1"/>
                    </a:solidFill>
                  </a:tcPr>
                </a:tc>
                <a:extLst>
                  <a:ext uri="{0D108BD9-81ED-4DB2-BD59-A6C34878D82A}">
                    <a16:rowId xmlns:a16="http://schemas.microsoft.com/office/drawing/2014/main" val="1126648656"/>
                  </a:ext>
                </a:extLst>
              </a:tr>
              <a:tr h="265616">
                <a:tc>
                  <a:txBody>
                    <a:bodyPr/>
                    <a:lstStyle/>
                    <a:p>
                      <a:pPr algn="l" fontAlgn="b">
                        <a:lnSpc>
                          <a:spcPct val="150000"/>
                        </a:lnSpc>
                      </a:pPr>
                      <a:endParaRPr lang="en-GB" sz="1600" b="0" i="0" u="none" strike="noStrike" dirty="0">
                        <a:solidFill>
                          <a:schemeClr val="tx1">
                            <a:lumMod val="50000"/>
                            <a:lumOff val="50000"/>
                          </a:schemeClr>
                        </a:solidFill>
                        <a:effectLst/>
                        <a:latin typeface="Abadi" panose="020B0604020104020204" pitchFamily="34" charset="0"/>
                      </a:endParaRPr>
                    </a:p>
                  </a:txBody>
                  <a:tcPr marL="6350" marR="6350" marT="6350" marB="0" anchor="b">
                    <a:solidFill>
                      <a:schemeClr val="bg1"/>
                    </a:solidFill>
                  </a:tcPr>
                </a:tc>
                <a:tc>
                  <a:txBody>
                    <a:bodyPr/>
                    <a:lstStyle/>
                    <a:p>
                      <a:pPr algn="r" fontAlgn="b">
                        <a:lnSpc>
                          <a:spcPct val="150000"/>
                        </a:lnSpc>
                      </a:pPr>
                      <a:endParaRPr lang="en-GB" sz="1600" b="0" i="1" u="none" strike="noStrike">
                        <a:solidFill>
                          <a:schemeClr val="tx1">
                            <a:lumMod val="50000"/>
                            <a:lumOff val="50000"/>
                          </a:schemeClr>
                        </a:solidFill>
                        <a:effectLst/>
                        <a:latin typeface="Abadi" panose="020B0604020104020204" pitchFamily="34" charset="0"/>
                      </a:endParaRPr>
                    </a:p>
                  </a:txBody>
                  <a:tcPr marL="6350" marR="6350" marT="6350" marB="0" anchor="b">
                    <a:solidFill>
                      <a:schemeClr val="bg1"/>
                    </a:solidFill>
                  </a:tcPr>
                </a:tc>
                <a:extLst>
                  <a:ext uri="{0D108BD9-81ED-4DB2-BD59-A6C34878D82A}">
                    <a16:rowId xmlns:a16="http://schemas.microsoft.com/office/drawing/2014/main" val="128369510"/>
                  </a:ext>
                </a:extLst>
              </a:tr>
              <a:tr h="245568">
                <a:tc>
                  <a:txBody>
                    <a:bodyPr/>
                    <a:lstStyle/>
                    <a:p>
                      <a:pPr algn="l" fontAlgn="b"/>
                      <a:endParaRPr lang="en-GB" sz="1600" b="0" i="0" u="none" strike="noStrike" dirty="0">
                        <a:solidFill>
                          <a:schemeClr val="tx1">
                            <a:lumMod val="50000"/>
                            <a:lumOff val="50000"/>
                          </a:schemeClr>
                        </a:solidFill>
                        <a:effectLst/>
                        <a:latin typeface="Abadi" panose="020B0604020104020204" pitchFamily="34" charset="0"/>
                      </a:endParaRPr>
                    </a:p>
                  </a:txBody>
                  <a:tcPr marL="6350" marR="6350" marT="6350" marB="0" anchor="b">
                    <a:solidFill>
                      <a:schemeClr val="bg1"/>
                    </a:solidFill>
                  </a:tcPr>
                </a:tc>
                <a:tc>
                  <a:txBody>
                    <a:bodyPr/>
                    <a:lstStyle/>
                    <a:p>
                      <a:pPr algn="r" fontAlgn="b"/>
                      <a:endParaRPr lang="en-GB" sz="1600" b="0" i="1" u="none" strike="noStrike" dirty="0">
                        <a:solidFill>
                          <a:schemeClr val="tx1">
                            <a:lumMod val="50000"/>
                            <a:lumOff val="50000"/>
                          </a:schemeClr>
                        </a:solidFill>
                        <a:effectLst/>
                        <a:latin typeface="Abadi" panose="020B0604020104020204" pitchFamily="34" charset="0"/>
                      </a:endParaRPr>
                    </a:p>
                  </a:txBody>
                  <a:tcPr marL="6350" marR="6350" marT="6350" marB="0" anchor="b">
                    <a:solidFill>
                      <a:schemeClr val="bg1"/>
                    </a:solidFill>
                  </a:tcPr>
                </a:tc>
                <a:extLst>
                  <a:ext uri="{0D108BD9-81ED-4DB2-BD59-A6C34878D82A}">
                    <a16:rowId xmlns:a16="http://schemas.microsoft.com/office/drawing/2014/main" val="895822987"/>
                  </a:ext>
                </a:extLst>
              </a:tr>
            </a:tbl>
          </a:graphicData>
        </a:graphic>
      </p:graphicFrame>
      <p:grpSp>
        <p:nvGrpSpPr>
          <p:cNvPr id="3" name="Group 2">
            <a:extLst>
              <a:ext uri="{FF2B5EF4-FFF2-40B4-BE49-F238E27FC236}">
                <a16:creationId xmlns:a16="http://schemas.microsoft.com/office/drawing/2014/main" id="{D7E2F5B6-6CC8-4DB2-33D5-BF755A3572DC}"/>
              </a:ext>
            </a:extLst>
          </p:cNvPr>
          <p:cNvGrpSpPr/>
          <p:nvPr/>
        </p:nvGrpSpPr>
        <p:grpSpPr>
          <a:xfrm>
            <a:off x="9204121" y="5949892"/>
            <a:ext cx="2985081" cy="908806"/>
            <a:chOff x="9204121" y="699"/>
            <a:chExt cx="2985081" cy="908806"/>
          </a:xfrm>
        </p:grpSpPr>
        <p:sp>
          <p:nvSpPr>
            <p:cNvPr id="4" name="Rectangle 3">
              <a:extLst>
                <a:ext uri="{FF2B5EF4-FFF2-40B4-BE49-F238E27FC236}">
                  <a16:creationId xmlns:a16="http://schemas.microsoft.com/office/drawing/2014/main" id="{882F2422-289F-EE03-5FEF-2C54D34E3D4B}"/>
                </a:ext>
              </a:extLst>
            </p:cNvPr>
            <p:cNvSpPr/>
            <p:nvPr/>
          </p:nvSpPr>
          <p:spPr>
            <a:xfrm>
              <a:off x="9204121" y="699"/>
              <a:ext cx="2985081" cy="9088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descr="Logo&#10;&#10;Description automatically generated">
              <a:extLst>
                <a:ext uri="{FF2B5EF4-FFF2-40B4-BE49-F238E27FC236}">
                  <a16:creationId xmlns:a16="http://schemas.microsoft.com/office/drawing/2014/main" id="{9BDF679A-27F0-6F17-33BE-D86C78BAE2E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03244" y="75703"/>
              <a:ext cx="2814433" cy="738325"/>
            </a:xfrm>
            <a:prstGeom prst="rect">
              <a:avLst/>
            </a:prstGeom>
          </p:spPr>
        </p:pic>
      </p:grpSp>
    </p:spTree>
    <p:extLst>
      <p:ext uri="{BB962C8B-B14F-4D97-AF65-F5344CB8AC3E}">
        <p14:creationId xmlns:p14="http://schemas.microsoft.com/office/powerpoint/2010/main" val="34196400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722927" y="6211864"/>
            <a:ext cx="1192656" cy="332664"/>
          </a:xfrm>
          <a:prstGeom prst="rect">
            <a:avLst/>
          </a:prstGeom>
          <a:noFill/>
          <a:ln w="25400">
            <a:solidFill>
              <a:schemeClr val="tx1"/>
            </a:solidFill>
          </a:ln>
        </p:spPr>
        <p:txBody>
          <a:bodyPr wrap="square" lIns="89734" tIns="44867" rIns="89734" bIns="44867" rtlCol="0">
            <a:spAutoFit/>
          </a:bodyPr>
          <a:lstStyle/>
          <a:p>
            <a:pPr algn="ctr" defTabSz="897191"/>
            <a:r>
              <a:rPr lang="en-GB" sz="1573" dirty="0">
                <a:solidFill>
                  <a:prstClr val="black"/>
                </a:solidFill>
                <a:latin typeface="Calibri"/>
              </a:rPr>
              <a:t>Idea</a:t>
            </a:r>
          </a:p>
        </p:txBody>
      </p:sp>
      <p:sp>
        <p:nvSpPr>
          <p:cNvPr id="7" name="Right Arrow 6"/>
          <p:cNvSpPr/>
          <p:nvPr/>
        </p:nvSpPr>
        <p:spPr>
          <a:xfrm rot="19158168">
            <a:off x="1887823" y="4460896"/>
            <a:ext cx="284332" cy="1234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89734" tIns="44867" rIns="89734" bIns="44867" rtlCol="0" anchor="ctr"/>
          <a:lstStyle/>
          <a:p>
            <a:pPr algn="ctr" defTabSz="897191"/>
            <a:endParaRPr lang="en-GB" sz="1766">
              <a:solidFill>
                <a:prstClr val="white"/>
              </a:solidFill>
              <a:latin typeface="Calibri"/>
            </a:endParaRPr>
          </a:p>
        </p:txBody>
      </p:sp>
      <p:sp>
        <p:nvSpPr>
          <p:cNvPr id="8" name="Right Arrow 7"/>
          <p:cNvSpPr/>
          <p:nvPr/>
        </p:nvSpPr>
        <p:spPr>
          <a:xfrm rot="16200000">
            <a:off x="1621789" y="5209917"/>
            <a:ext cx="271968" cy="12908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89734" tIns="44867" rIns="89734" bIns="44867" rtlCol="0" anchor="ctr"/>
          <a:lstStyle/>
          <a:p>
            <a:pPr algn="ctr" defTabSz="897191"/>
            <a:endParaRPr lang="en-GB" sz="1766">
              <a:solidFill>
                <a:prstClr val="white"/>
              </a:solidFill>
              <a:latin typeface="Calibri"/>
            </a:endParaRPr>
          </a:p>
        </p:txBody>
      </p:sp>
      <p:sp>
        <p:nvSpPr>
          <p:cNvPr id="9" name="Right Arrow 8"/>
          <p:cNvSpPr/>
          <p:nvPr/>
        </p:nvSpPr>
        <p:spPr>
          <a:xfrm rot="16200000">
            <a:off x="1621789" y="5951706"/>
            <a:ext cx="271968" cy="12908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89734" tIns="44867" rIns="89734" bIns="44867" rtlCol="0" anchor="ctr"/>
          <a:lstStyle/>
          <a:p>
            <a:pPr algn="ctr" defTabSz="897191"/>
            <a:endParaRPr lang="en-GB" sz="1766">
              <a:solidFill>
                <a:prstClr val="white"/>
              </a:solidFill>
              <a:latin typeface="Calibri"/>
            </a:endParaRPr>
          </a:p>
        </p:txBody>
      </p:sp>
      <p:sp>
        <p:nvSpPr>
          <p:cNvPr id="10" name="TextBox 9"/>
          <p:cNvSpPr txBox="1"/>
          <p:nvPr/>
        </p:nvSpPr>
        <p:spPr>
          <a:xfrm>
            <a:off x="1722927" y="5481563"/>
            <a:ext cx="1192656" cy="332664"/>
          </a:xfrm>
          <a:prstGeom prst="rect">
            <a:avLst/>
          </a:prstGeom>
          <a:noFill/>
          <a:ln w="25400">
            <a:solidFill>
              <a:schemeClr val="tx1"/>
            </a:solidFill>
          </a:ln>
        </p:spPr>
        <p:txBody>
          <a:bodyPr wrap="square" lIns="89734" tIns="44867" rIns="89734" bIns="44867" rtlCol="0">
            <a:spAutoFit/>
          </a:bodyPr>
          <a:lstStyle/>
          <a:p>
            <a:pPr algn="ctr" defTabSz="897191"/>
            <a:r>
              <a:rPr lang="en-GB" sz="1573" dirty="0">
                <a:solidFill>
                  <a:prstClr val="black"/>
                </a:solidFill>
                <a:latin typeface="Calibri"/>
              </a:rPr>
              <a:t>Licence</a:t>
            </a:r>
          </a:p>
        </p:txBody>
      </p:sp>
      <p:sp>
        <p:nvSpPr>
          <p:cNvPr id="11" name="TextBox 10"/>
          <p:cNvSpPr txBox="1"/>
          <p:nvPr/>
        </p:nvSpPr>
        <p:spPr>
          <a:xfrm>
            <a:off x="1722927" y="4740922"/>
            <a:ext cx="1192656" cy="332664"/>
          </a:xfrm>
          <a:prstGeom prst="rect">
            <a:avLst/>
          </a:prstGeom>
          <a:solidFill>
            <a:srgbClr val="FFFF00"/>
          </a:solidFill>
          <a:ln w="25400">
            <a:solidFill>
              <a:schemeClr val="tx1"/>
            </a:solidFill>
          </a:ln>
        </p:spPr>
        <p:txBody>
          <a:bodyPr wrap="square" lIns="89734" tIns="44867" rIns="89734" bIns="44867" rtlCol="0">
            <a:spAutoFit/>
          </a:bodyPr>
          <a:lstStyle/>
          <a:p>
            <a:pPr algn="ctr" defTabSz="897191"/>
            <a:r>
              <a:rPr lang="en-GB" sz="1573" dirty="0">
                <a:solidFill>
                  <a:prstClr val="black"/>
                </a:solidFill>
                <a:latin typeface="Calibri"/>
              </a:rPr>
              <a:t>Exploration</a:t>
            </a:r>
          </a:p>
        </p:txBody>
      </p:sp>
      <p:sp>
        <p:nvSpPr>
          <p:cNvPr id="12" name="TextBox 11"/>
          <p:cNvSpPr txBox="1"/>
          <p:nvPr/>
        </p:nvSpPr>
        <p:spPr>
          <a:xfrm>
            <a:off x="1822315" y="3866308"/>
            <a:ext cx="323528" cy="362351"/>
          </a:xfrm>
          <a:prstGeom prst="rect">
            <a:avLst/>
          </a:prstGeom>
          <a:noFill/>
        </p:spPr>
        <p:txBody>
          <a:bodyPr wrap="square" lIns="89734" tIns="44867" rIns="89734" bIns="44867" rtlCol="0">
            <a:spAutoFit/>
          </a:bodyPr>
          <a:lstStyle/>
          <a:p>
            <a:pPr defTabSz="897191"/>
            <a:r>
              <a:rPr lang="en-GB" sz="1766" b="1" dirty="0">
                <a:solidFill>
                  <a:srgbClr val="00B0F0"/>
                </a:solidFill>
                <a:latin typeface="Calibri"/>
              </a:rPr>
              <a:t>$</a:t>
            </a:r>
          </a:p>
        </p:txBody>
      </p:sp>
      <p:cxnSp>
        <p:nvCxnSpPr>
          <p:cNvPr id="13" name="Straight Arrow Connector 12"/>
          <p:cNvCxnSpPr/>
          <p:nvPr/>
        </p:nvCxnSpPr>
        <p:spPr>
          <a:xfrm rot="10800000" flipV="1">
            <a:off x="1921704" y="565017"/>
            <a:ext cx="3379193" cy="2882253"/>
          </a:xfrm>
          <a:prstGeom prst="straightConnector1">
            <a:avLst/>
          </a:prstGeom>
          <a:ln w="127000">
            <a:solidFill>
              <a:srgbClr val="00B050"/>
            </a:solidFill>
            <a:tailEnd type="triangle" w="lg" len="lg"/>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rot="19169010">
            <a:off x="1284323" y="1682392"/>
            <a:ext cx="4425167" cy="362351"/>
          </a:xfrm>
          <a:prstGeom prst="rect">
            <a:avLst/>
          </a:prstGeom>
          <a:noFill/>
          <a:ln>
            <a:noFill/>
          </a:ln>
        </p:spPr>
        <p:txBody>
          <a:bodyPr wrap="square" lIns="89734" tIns="44867" rIns="89734" bIns="44867" rtlCol="0">
            <a:spAutoFit/>
          </a:bodyPr>
          <a:lstStyle/>
          <a:p>
            <a:pPr algn="ctr" defTabSz="897191"/>
            <a:r>
              <a:rPr lang="en-GB" sz="1766" dirty="0">
                <a:solidFill>
                  <a:srgbClr val="00B050"/>
                </a:solidFill>
                <a:latin typeface="Calibri"/>
              </a:rPr>
              <a:t>Risk</a:t>
            </a:r>
          </a:p>
        </p:txBody>
      </p:sp>
      <p:sp>
        <p:nvSpPr>
          <p:cNvPr id="15" name="TextBox 14"/>
          <p:cNvSpPr txBox="1"/>
          <p:nvPr/>
        </p:nvSpPr>
        <p:spPr>
          <a:xfrm>
            <a:off x="5579182" y="407604"/>
            <a:ext cx="504056" cy="767719"/>
          </a:xfrm>
          <a:prstGeom prst="rect">
            <a:avLst/>
          </a:prstGeom>
          <a:noFill/>
        </p:spPr>
        <p:txBody>
          <a:bodyPr wrap="square" lIns="89734" tIns="44867" rIns="89734" bIns="44867" rtlCol="0">
            <a:spAutoFit/>
          </a:bodyPr>
          <a:lstStyle/>
          <a:p>
            <a:pPr defTabSz="897191"/>
            <a:r>
              <a:rPr lang="en-GB" sz="4400" b="1" dirty="0">
                <a:solidFill>
                  <a:srgbClr val="00B0F0"/>
                </a:solidFill>
                <a:latin typeface="Calibri"/>
              </a:rPr>
              <a:t>$</a:t>
            </a:r>
          </a:p>
        </p:txBody>
      </p:sp>
      <p:cxnSp>
        <p:nvCxnSpPr>
          <p:cNvPr id="16" name="Straight Arrow Connector 15"/>
          <p:cNvCxnSpPr/>
          <p:nvPr/>
        </p:nvCxnSpPr>
        <p:spPr>
          <a:xfrm flipV="1">
            <a:off x="2180113" y="1003933"/>
            <a:ext cx="3379193" cy="2882253"/>
          </a:xfrm>
          <a:prstGeom prst="straightConnector1">
            <a:avLst/>
          </a:prstGeom>
          <a:ln w="1270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rot="19169010">
            <a:off x="1547533" y="2131087"/>
            <a:ext cx="4393899" cy="362351"/>
          </a:xfrm>
          <a:prstGeom prst="rect">
            <a:avLst/>
          </a:prstGeom>
          <a:noFill/>
        </p:spPr>
        <p:txBody>
          <a:bodyPr wrap="square" lIns="89734" tIns="44867" rIns="89734" bIns="44867" rtlCol="0">
            <a:spAutoFit/>
          </a:bodyPr>
          <a:lstStyle/>
          <a:p>
            <a:pPr algn="ctr" defTabSz="897191"/>
            <a:r>
              <a:rPr lang="en-GB" sz="1766" dirty="0">
                <a:solidFill>
                  <a:prstClr val="black"/>
                </a:solidFill>
                <a:latin typeface="Calibri"/>
              </a:rPr>
              <a:t>Investment Confidence &amp; Accuracy</a:t>
            </a:r>
          </a:p>
        </p:txBody>
      </p:sp>
      <p:sp>
        <p:nvSpPr>
          <p:cNvPr id="18" name="TextBox 17"/>
          <p:cNvSpPr txBox="1"/>
          <p:nvPr/>
        </p:nvSpPr>
        <p:spPr>
          <a:xfrm>
            <a:off x="2219868" y="4224104"/>
            <a:ext cx="2981641" cy="332664"/>
          </a:xfrm>
          <a:prstGeom prst="rect">
            <a:avLst/>
          </a:prstGeom>
          <a:noFill/>
          <a:ln w="25400">
            <a:solidFill>
              <a:schemeClr val="tx1"/>
            </a:solidFill>
          </a:ln>
        </p:spPr>
        <p:txBody>
          <a:bodyPr wrap="square" lIns="89734" tIns="44867" rIns="89734" bIns="44867" rtlCol="0">
            <a:spAutoFit/>
          </a:bodyPr>
          <a:lstStyle/>
          <a:p>
            <a:pPr algn="ctr" defTabSz="897191"/>
            <a:r>
              <a:rPr lang="en-GB" sz="1573" dirty="0">
                <a:solidFill>
                  <a:prstClr val="black"/>
                </a:solidFill>
                <a:latin typeface="Calibri"/>
              </a:rPr>
              <a:t>Mineral Resource Estimate (</a:t>
            </a:r>
            <a:r>
              <a:rPr lang="en-GB" sz="1573" dirty="0" err="1">
                <a:solidFill>
                  <a:prstClr val="black"/>
                </a:solidFill>
                <a:latin typeface="Calibri"/>
              </a:rPr>
              <a:t>MRE</a:t>
            </a:r>
            <a:r>
              <a:rPr lang="en-GB" sz="1573" dirty="0">
                <a:solidFill>
                  <a:prstClr val="black"/>
                </a:solidFill>
                <a:latin typeface="Calibri"/>
              </a:rPr>
              <a:t>)</a:t>
            </a:r>
          </a:p>
        </p:txBody>
      </p:sp>
      <p:sp>
        <p:nvSpPr>
          <p:cNvPr id="19" name="Right Arrow 18"/>
          <p:cNvSpPr/>
          <p:nvPr/>
        </p:nvSpPr>
        <p:spPr>
          <a:xfrm rot="19158168">
            <a:off x="2424518" y="4003711"/>
            <a:ext cx="284332" cy="1234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89734" tIns="44867" rIns="89734" bIns="44867" rtlCol="0" anchor="ctr"/>
          <a:lstStyle/>
          <a:p>
            <a:pPr algn="ctr" defTabSz="897191"/>
            <a:endParaRPr lang="en-GB" sz="1766">
              <a:solidFill>
                <a:prstClr val="white"/>
              </a:solidFill>
              <a:latin typeface="Calibri"/>
            </a:endParaRPr>
          </a:p>
        </p:txBody>
      </p:sp>
      <p:sp>
        <p:nvSpPr>
          <p:cNvPr id="20" name="TextBox 19"/>
          <p:cNvSpPr txBox="1"/>
          <p:nvPr/>
        </p:nvSpPr>
        <p:spPr>
          <a:xfrm>
            <a:off x="2756564" y="3766919"/>
            <a:ext cx="1351677" cy="332664"/>
          </a:xfrm>
          <a:prstGeom prst="rect">
            <a:avLst/>
          </a:prstGeom>
          <a:noFill/>
          <a:ln w="25400">
            <a:solidFill>
              <a:schemeClr val="tx1"/>
            </a:solidFill>
          </a:ln>
        </p:spPr>
        <p:txBody>
          <a:bodyPr wrap="square" lIns="89734" tIns="44867" rIns="89734" bIns="44867" rtlCol="0">
            <a:spAutoFit/>
          </a:bodyPr>
          <a:lstStyle/>
          <a:p>
            <a:pPr algn="ctr" defTabSz="897191"/>
            <a:r>
              <a:rPr lang="en-GB" sz="1573" dirty="0">
                <a:solidFill>
                  <a:prstClr val="black"/>
                </a:solidFill>
                <a:latin typeface="Calibri"/>
              </a:rPr>
              <a:t>Scoping Study</a:t>
            </a:r>
          </a:p>
        </p:txBody>
      </p:sp>
      <p:sp>
        <p:nvSpPr>
          <p:cNvPr id="21" name="Right Arrow 20"/>
          <p:cNvSpPr/>
          <p:nvPr/>
        </p:nvSpPr>
        <p:spPr>
          <a:xfrm rot="19158168">
            <a:off x="2961214" y="3546526"/>
            <a:ext cx="284332" cy="1234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89734" tIns="44867" rIns="89734" bIns="44867" rtlCol="0" anchor="ctr"/>
          <a:lstStyle/>
          <a:p>
            <a:pPr algn="ctr" defTabSz="897191"/>
            <a:endParaRPr lang="en-GB" sz="1766">
              <a:solidFill>
                <a:prstClr val="white"/>
              </a:solidFill>
              <a:latin typeface="Calibri"/>
            </a:endParaRPr>
          </a:p>
        </p:txBody>
      </p:sp>
      <p:sp>
        <p:nvSpPr>
          <p:cNvPr id="22" name="TextBox 21"/>
          <p:cNvSpPr txBox="1"/>
          <p:nvPr/>
        </p:nvSpPr>
        <p:spPr>
          <a:xfrm>
            <a:off x="3313136" y="3309735"/>
            <a:ext cx="1888372" cy="332664"/>
          </a:xfrm>
          <a:prstGeom prst="rect">
            <a:avLst/>
          </a:prstGeom>
          <a:noFill/>
          <a:ln w="25400">
            <a:solidFill>
              <a:schemeClr val="tx1"/>
            </a:solidFill>
          </a:ln>
        </p:spPr>
        <p:txBody>
          <a:bodyPr wrap="square" lIns="89734" tIns="44867" rIns="89734" bIns="44867" rtlCol="0">
            <a:spAutoFit/>
          </a:bodyPr>
          <a:lstStyle/>
          <a:p>
            <a:pPr algn="ctr" defTabSz="897191"/>
            <a:r>
              <a:rPr lang="en-GB" sz="1573" dirty="0">
                <a:solidFill>
                  <a:prstClr val="black"/>
                </a:solidFill>
                <a:latin typeface="Calibri"/>
              </a:rPr>
              <a:t>Pre-Feasibility Study</a:t>
            </a:r>
          </a:p>
        </p:txBody>
      </p:sp>
      <p:sp>
        <p:nvSpPr>
          <p:cNvPr id="23" name="Right Arrow 22"/>
          <p:cNvSpPr/>
          <p:nvPr/>
        </p:nvSpPr>
        <p:spPr>
          <a:xfrm rot="19158168">
            <a:off x="3497909" y="3089479"/>
            <a:ext cx="284332" cy="1234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89734" tIns="44867" rIns="89734" bIns="44867" rtlCol="0" anchor="ctr"/>
          <a:lstStyle/>
          <a:p>
            <a:pPr algn="ctr" defTabSz="897191"/>
            <a:endParaRPr lang="en-GB" sz="1766">
              <a:solidFill>
                <a:prstClr val="white"/>
              </a:solidFill>
              <a:latin typeface="Calibri"/>
            </a:endParaRPr>
          </a:p>
        </p:txBody>
      </p:sp>
      <p:sp>
        <p:nvSpPr>
          <p:cNvPr id="24" name="TextBox 23"/>
          <p:cNvSpPr txBox="1"/>
          <p:nvPr/>
        </p:nvSpPr>
        <p:spPr>
          <a:xfrm>
            <a:off x="3869708" y="2852550"/>
            <a:ext cx="1510698" cy="332664"/>
          </a:xfrm>
          <a:prstGeom prst="rect">
            <a:avLst/>
          </a:prstGeom>
          <a:noFill/>
          <a:ln w="25400">
            <a:solidFill>
              <a:schemeClr val="tx1"/>
            </a:solidFill>
          </a:ln>
        </p:spPr>
        <p:txBody>
          <a:bodyPr wrap="square" lIns="89734" tIns="44867" rIns="89734" bIns="44867" rtlCol="0">
            <a:spAutoFit/>
          </a:bodyPr>
          <a:lstStyle/>
          <a:p>
            <a:pPr algn="ctr" defTabSz="897191"/>
            <a:r>
              <a:rPr lang="en-GB" sz="1573" dirty="0">
                <a:solidFill>
                  <a:prstClr val="black"/>
                </a:solidFill>
                <a:latin typeface="Calibri"/>
              </a:rPr>
              <a:t>Feasibility Study</a:t>
            </a:r>
          </a:p>
        </p:txBody>
      </p:sp>
      <p:sp>
        <p:nvSpPr>
          <p:cNvPr id="25" name="Right Arrow 24"/>
          <p:cNvSpPr/>
          <p:nvPr/>
        </p:nvSpPr>
        <p:spPr>
          <a:xfrm rot="19158168">
            <a:off x="4034605" y="2642872"/>
            <a:ext cx="284332" cy="1020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89734" tIns="44867" rIns="89734" bIns="44867" rtlCol="0" anchor="ctr"/>
          <a:lstStyle/>
          <a:p>
            <a:pPr algn="ctr" defTabSz="897191"/>
            <a:endParaRPr lang="en-GB" sz="1766">
              <a:solidFill>
                <a:prstClr val="white"/>
              </a:solidFill>
              <a:latin typeface="Calibri"/>
            </a:endParaRPr>
          </a:p>
        </p:txBody>
      </p:sp>
      <p:sp>
        <p:nvSpPr>
          <p:cNvPr id="26" name="Right Arrow 25"/>
          <p:cNvSpPr/>
          <p:nvPr/>
        </p:nvSpPr>
        <p:spPr>
          <a:xfrm rot="19158168">
            <a:off x="4571300" y="2174972"/>
            <a:ext cx="284332" cy="1234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89734" tIns="44867" rIns="89734" bIns="44867" rtlCol="0" anchor="ctr"/>
          <a:lstStyle/>
          <a:p>
            <a:pPr algn="ctr" defTabSz="897191"/>
            <a:endParaRPr lang="en-GB" sz="1766">
              <a:solidFill>
                <a:prstClr val="white"/>
              </a:solidFill>
              <a:latin typeface="Calibri"/>
            </a:endParaRPr>
          </a:p>
        </p:txBody>
      </p:sp>
      <p:sp>
        <p:nvSpPr>
          <p:cNvPr id="27" name="TextBox 26"/>
          <p:cNvSpPr txBox="1"/>
          <p:nvPr/>
        </p:nvSpPr>
        <p:spPr>
          <a:xfrm>
            <a:off x="4386527" y="2395365"/>
            <a:ext cx="854737" cy="332664"/>
          </a:xfrm>
          <a:prstGeom prst="rect">
            <a:avLst/>
          </a:prstGeom>
          <a:noFill/>
          <a:ln w="25400">
            <a:solidFill>
              <a:schemeClr val="tx1"/>
            </a:solidFill>
          </a:ln>
        </p:spPr>
        <p:txBody>
          <a:bodyPr wrap="square" lIns="89734" tIns="44867" rIns="89734" bIns="44867" rtlCol="0">
            <a:spAutoFit/>
          </a:bodyPr>
          <a:lstStyle/>
          <a:p>
            <a:pPr algn="ctr" defTabSz="897191"/>
            <a:r>
              <a:rPr lang="en-GB" sz="1573" dirty="0">
                <a:solidFill>
                  <a:prstClr val="black"/>
                </a:solidFill>
                <a:latin typeface="Calibri"/>
              </a:rPr>
              <a:t>Finance</a:t>
            </a:r>
          </a:p>
        </p:txBody>
      </p:sp>
      <p:sp>
        <p:nvSpPr>
          <p:cNvPr id="28" name="Right Arrow 27"/>
          <p:cNvSpPr/>
          <p:nvPr/>
        </p:nvSpPr>
        <p:spPr>
          <a:xfrm rot="19158168">
            <a:off x="5107995" y="1717787"/>
            <a:ext cx="284332" cy="1234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89734" tIns="44867" rIns="89734" bIns="44867" rtlCol="0" anchor="ctr"/>
          <a:lstStyle/>
          <a:p>
            <a:pPr algn="ctr" defTabSz="897191"/>
            <a:endParaRPr lang="en-GB" sz="1766">
              <a:solidFill>
                <a:prstClr val="white"/>
              </a:solidFill>
              <a:latin typeface="Calibri"/>
            </a:endParaRPr>
          </a:p>
        </p:txBody>
      </p:sp>
      <p:sp>
        <p:nvSpPr>
          <p:cNvPr id="29" name="TextBox 28"/>
          <p:cNvSpPr txBox="1"/>
          <p:nvPr/>
        </p:nvSpPr>
        <p:spPr>
          <a:xfrm>
            <a:off x="4923222" y="1938180"/>
            <a:ext cx="1570331" cy="332664"/>
          </a:xfrm>
          <a:prstGeom prst="rect">
            <a:avLst/>
          </a:prstGeom>
          <a:noFill/>
          <a:ln w="25400">
            <a:solidFill>
              <a:schemeClr val="tx1"/>
            </a:solidFill>
          </a:ln>
        </p:spPr>
        <p:txBody>
          <a:bodyPr wrap="square" lIns="89734" tIns="44867" rIns="89734" bIns="44867" rtlCol="0">
            <a:spAutoFit/>
          </a:bodyPr>
          <a:lstStyle/>
          <a:p>
            <a:pPr algn="ctr" defTabSz="897191"/>
            <a:r>
              <a:rPr lang="en-GB" sz="1573" dirty="0">
                <a:solidFill>
                  <a:prstClr val="black"/>
                </a:solidFill>
                <a:latin typeface="Calibri"/>
              </a:rPr>
              <a:t>Trial Processing</a:t>
            </a:r>
          </a:p>
        </p:txBody>
      </p:sp>
      <p:sp>
        <p:nvSpPr>
          <p:cNvPr id="30" name="Right Arrow 29"/>
          <p:cNvSpPr/>
          <p:nvPr/>
        </p:nvSpPr>
        <p:spPr>
          <a:xfrm rot="19158168">
            <a:off x="5644691" y="1260740"/>
            <a:ext cx="284332" cy="1234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89734" tIns="44867" rIns="89734" bIns="44867" rtlCol="0" anchor="ctr"/>
          <a:lstStyle/>
          <a:p>
            <a:pPr algn="ctr" defTabSz="897191"/>
            <a:endParaRPr lang="en-GB" sz="1766">
              <a:solidFill>
                <a:prstClr val="white"/>
              </a:solidFill>
              <a:latin typeface="Calibri"/>
            </a:endParaRPr>
          </a:p>
        </p:txBody>
      </p:sp>
      <p:sp>
        <p:nvSpPr>
          <p:cNvPr id="31" name="TextBox 30"/>
          <p:cNvSpPr txBox="1"/>
          <p:nvPr/>
        </p:nvSpPr>
        <p:spPr>
          <a:xfrm>
            <a:off x="5459916" y="1480995"/>
            <a:ext cx="1828740" cy="332664"/>
          </a:xfrm>
          <a:prstGeom prst="rect">
            <a:avLst/>
          </a:prstGeom>
          <a:noFill/>
          <a:ln w="25400">
            <a:solidFill>
              <a:schemeClr val="tx1"/>
            </a:solidFill>
          </a:ln>
        </p:spPr>
        <p:txBody>
          <a:bodyPr wrap="square" lIns="89734" tIns="44867" rIns="89734" bIns="44867" rtlCol="0">
            <a:spAutoFit/>
          </a:bodyPr>
          <a:lstStyle/>
          <a:p>
            <a:pPr algn="ctr" defTabSz="897191"/>
            <a:r>
              <a:rPr lang="en-GB" sz="1573" dirty="0">
                <a:solidFill>
                  <a:prstClr val="black"/>
                </a:solidFill>
                <a:latin typeface="Calibri"/>
              </a:rPr>
              <a:t>Life of Mine (</a:t>
            </a:r>
            <a:r>
              <a:rPr lang="en-GB" sz="1573" dirty="0" err="1">
                <a:solidFill>
                  <a:prstClr val="black"/>
                </a:solidFill>
                <a:latin typeface="Calibri"/>
              </a:rPr>
              <a:t>LOM</a:t>
            </a:r>
            <a:r>
              <a:rPr lang="en-GB" sz="1573" dirty="0">
                <a:solidFill>
                  <a:prstClr val="black"/>
                </a:solidFill>
                <a:latin typeface="Calibri"/>
              </a:rPr>
              <a:t>)</a:t>
            </a:r>
          </a:p>
        </p:txBody>
      </p:sp>
      <p:sp>
        <p:nvSpPr>
          <p:cNvPr id="32" name="TextBox 31"/>
          <p:cNvSpPr txBox="1"/>
          <p:nvPr/>
        </p:nvSpPr>
        <p:spPr>
          <a:xfrm>
            <a:off x="5996612" y="1023810"/>
            <a:ext cx="1828740" cy="332664"/>
          </a:xfrm>
          <a:prstGeom prst="rect">
            <a:avLst/>
          </a:prstGeom>
          <a:noFill/>
          <a:ln w="25400">
            <a:solidFill>
              <a:schemeClr val="tx1"/>
            </a:solidFill>
          </a:ln>
        </p:spPr>
        <p:txBody>
          <a:bodyPr wrap="square" lIns="89734" tIns="44867" rIns="89734" bIns="44867" rtlCol="0">
            <a:spAutoFit/>
          </a:bodyPr>
          <a:lstStyle/>
          <a:p>
            <a:pPr algn="ctr" defTabSz="897191"/>
            <a:r>
              <a:rPr lang="en-GB" sz="1573" dirty="0">
                <a:solidFill>
                  <a:prstClr val="black"/>
                </a:solidFill>
                <a:latin typeface="Calibri"/>
              </a:rPr>
              <a:t>Mine Construction</a:t>
            </a:r>
          </a:p>
        </p:txBody>
      </p:sp>
      <p:sp>
        <p:nvSpPr>
          <p:cNvPr id="33" name="TextBox 32"/>
          <p:cNvSpPr txBox="1"/>
          <p:nvPr/>
        </p:nvSpPr>
        <p:spPr>
          <a:xfrm>
            <a:off x="8878866" y="1540628"/>
            <a:ext cx="1649841" cy="332664"/>
          </a:xfrm>
          <a:prstGeom prst="rect">
            <a:avLst/>
          </a:prstGeom>
          <a:noFill/>
          <a:ln w="25400">
            <a:solidFill>
              <a:schemeClr val="tx1"/>
            </a:solidFill>
          </a:ln>
        </p:spPr>
        <p:txBody>
          <a:bodyPr wrap="square" lIns="89734" tIns="44867" rIns="89734" bIns="44867" rtlCol="0">
            <a:spAutoFit/>
          </a:bodyPr>
          <a:lstStyle/>
          <a:p>
            <a:pPr algn="ctr" defTabSz="897191"/>
            <a:r>
              <a:rPr lang="en-GB" sz="1573" dirty="0">
                <a:solidFill>
                  <a:prstClr val="black"/>
                </a:solidFill>
                <a:latin typeface="Calibri"/>
              </a:rPr>
              <a:t>Production</a:t>
            </a:r>
          </a:p>
        </p:txBody>
      </p:sp>
      <p:sp>
        <p:nvSpPr>
          <p:cNvPr id="35" name="Right Arrow 34"/>
          <p:cNvSpPr/>
          <p:nvPr/>
        </p:nvSpPr>
        <p:spPr>
          <a:xfrm rot="5400000" flipV="1">
            <a:off x="9816272" y="2272941"/>
            <a:ext cx="271968" cy="1987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89734" tIns="44867" rIns="89734" bIns="44867" rtlCol="0" anchor="ctr"/>
          <a:lstStyle/>
          <a:p>
            <a:pPr algn="ctr" defTabSz="897191"/>
            <a:endParaRPr lang="en-GB" sz="1766">
              <a:solidFill>
                <a:prstClr val="white"/>
              </a:solidFill>
              <a:latin typeface="Calibri"/>
            </a:endParaRPr>
          </a:p>
        </p:txBody>
      </p:sp>
      <p:sp>
        <p:nvSpPr>
          <p:cNvPr id="36" name="TextBox 35"/>
          <p:cNvSpPr txBox="1"/>
          <p:nvPr/>
        </p:nvSpPr>
        <p:spPr>
          <a:xfrm>
            <a:off x="8878866" y="2554386"/>
            <a:ext cx="1649841" cy="332664"/>
          </a:xfrm>
          <a:prstGeom prst="rect">
            <a:avLst/>
          </a:prstGeom>
          <a:noFill/>
          <a:ln w="25400">
            <a:solidFill>
              <a:schemeClr val="tx1"/>
            </a:solidFill>
          </a:ln>
        </p:spPr>
        <p:txBody>
          <a:bodyPr wrap="square" lIns="89734" tIns="44867" rIns="89734" bIns="44867" rtlCol="0">
            <a:spAutoFit/>
          </a:bodyPr>
          <a:lstStyle/>
          <a:p>
            <a:pPr algn="ctr" defTabSz="897191"/>
            <a:r>
              <a:rPr lang="en-GB" sz="1573" dirty="0" err="1">
                <a:solidFill>
                  <a:prstClr val="black"/>
                </a:solidFill>
                <a:latin typeface="Calibri"/>
              </a:rPr>
              <a:t>LOM</a:t>
            </a:r>
            <a:r>
              <a:rPr lang="en-GB" sz="1573" dirty="0">
                <a:solidFill>
                  <a:prstClr val="black"/>
                </a:solidFill>
                <a:latin typeface="Calibri"/>
              </a:rPr>
              <a:t> Extension</a:t>
            </a:r>
          </a:p>
        </p:txBody>
      </p:sp>
      <p:sp>
        <p:nvSpPr>
          <p:cNvPr id="37" name="Right Arrow 36"/>
          <p:cNvSpPr/>
          <p:nvPr/>
        </p:nvSpPr>
        <p:spPr>
          <a:xfrm rot="5400000" flipV="1">
            <a:off x="9816272" y="3306576"/>
            <a:ext cx="271968" cy="1987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89734" tIns="44867" rIns="89734" bIns="44867" rtlCol="0" anchor="ctr"/>
          <a:lstStyle/>
          <a:p>
            <a:pPr algn="ctr" defTabSz="897191"/>
            <a:endParaRPr lang="en-GB" sz="1766">
              <a:solidFill>
                <a:prstClr val="white"/>
              </a:solidFill>
              <a:latin typeface="Calibri"/>
            </a:endParaRPr>
          </a:p>
        </p:txBody>
      </p:sp>
      <p:sp>
        <p:nvSpPr>
          <p:cNvPr id="38" name="TextBox 37"/>
          <p:cNvSpPr txBox="1"/>
          <p:nvPr/>
        </p:nvSpPr>
        <p:spPr>
          <a:xfrm>
            <a:off x="8878864" y="3588022"/>
            <a:ext cx="1629964" cy="574717"/>
          </a:xfrm>
          <a:prstGeom prst="rect">
            <a:avLst/>
          </a:prstGeom>
          <a:noFill/>
          <a:ln w="25400">
            <a:solidFill>
              <a:schemeClr val="tx1"/>
            </a:solidFill>
          </a:ln>
        </p:spPr>
        <p:txBody>
          <a:bodyPr wrap="square" lIns="89734" tIns="44867" rIns="89734" bIns="44867" rtlCol="0">
            <a:spAutoFit/>
          </a:bodyPr>
          <a:lstStyle/>
          <a:p>
            <a:pPr algn="ctr" defTabSz="897191"/>
            <a:r>
              <a:rPr lang="en-GB" sz="1573" dirty="0">
                <a:solidFill>
                  <a:prstClr val="black"/>
                </a:solidFill>
                <a:latin typeface="Calibri"/>
              </a:rPr>
              <a:t>Closure and Rehabilitation</a:t>
            </a:r>
          </a:p>
        </p:txBody>
      </p:sp>
      <p:sp>
        <p:nvSpPr>
          <p:cNvPr id="39" name="TextBox 38"/>
          <p:cNvSpPr txBox="1"/>
          <p:nvPr/>
        </p:nvSpPr>
        <p:spPr>
          <a:xfrm>
            <a:off x="8898742" y="4224106"/>
            <a:ext cx="1610086" cy="430447"/>
          </a:xfrm>
          <a:prstGeom prst="rect">
            <a:avLst/>
          </a:prstGeom>
          <a:noFill/>
          <a:ln w="25400">
            <a:solidFill>
              <a:schemeClr val="tx1"/>
            </a:solidFill>
          </a:ln>
        </p:spPr>
        <p:txBody>
          <a:bodyPr wrap="square" lIns="89734" tIns="44867" rIns="89734" bIns="44867" rtlCol="0">
            <a:spAutoFit/>
          </a:bodyPr>
          <a:lstStyle/>
          <a:p>
            <a:pPr algn="ctr" defTabSz="897191"/>
            <a:r>
              <a:rPr lang="en-GB" sz="1104" dirty="0">
                <a:solidFill>
                  <a:srgbClr val="C00000"/>
                </a:solidFill>
                <a:latin typeface="Calibri"/>
              </a:rPr>
              <a:t>Did I leave it better than before?</a:t>
            </a:r>
          </a:p>
        </p:txBody>
      </p:sp>
      <p:sp>
        <p:nvSpPr>
          <p:cNvPr id="85" name="TextBox 84"/>
          <p:cNvSpPr txBox="1"/>
          <p:nvPr/>
        </p:nvSpPr>
        <p:spPr>
          <a:xfrm>
            <a:off x="5281019" y="4258851"/>
            <a:ext cx="3180417" cy="243601"/>
          </a:xfrm>
          <a:prstGeom prst="rect">
            <a:avLst/>
          </a:prstGeom>
          <a:noFill/>
          <a:ln w="25400">
            <a:solidFill>
              <a:schemeClr val="tx1"/>
            </a:solidFill>
          </a:ln>
        </p:spPr>
        <p:txBody>
          <a:bodyPr wrap="square" lIns="89734" tIns="44867" rIns="89734" bIns="44867" rtlCol="0">
            <a:spAutoFit/>
          </a:bodyPr>
          <a:lstStyle/>
          <a:p>
            <a:pPr algn="ctr" defTabSz="897191"/>
            <a:r>
              <a:rPr lang="en-GB" sz="994" dirty="0">
                <a:solidFill>
                  <a:srgbClr val="C00000"/>
                </a:solidFill>
                <a:latin typeface="Calibri"/>
              </a:rPr>
              <a:t>How much have I got? Are the elephants big enough?</a:t>
            </a:r>
          </a:p>
        </p:txBody>
      </p:sp>
      <p:sp>
        <p:nvSpPr>
          <p:cNvPr id="86" name="TextBox 85"/>
          <p:cNvSpPr txBox="1"/>
          <p:nvPr/>
        </p:nvSpPr>
        <p:spPr>
          <a:xfrm>
            <a:off x="4187751" y="3806675"/>
            <a:ext cx="4273685" cy="243601"/>
          </a:xfrm>
          <a:prstGeom prst="rect">
            <a:avLst/>
          </a:prstGeom>
          <a:noFill/>
          <a:ln w="25400">
            <a:solidFill>
              <a:schemeClr val="tx1"/>
            </a:solidFill>
          </a:ln>
        </p:spPr>
        <p:txBody>
          <a:bodyPr wrap="square" lIns="89734" tIns="44867" rIns="89734" bIns="44867" rtlCol="0">
            <a:spAutoFit/>
          </a:bodyPr>
          <a:lstStyle/>
          <a:p>
            <a:pPr algn="ctr" defTabSz="897191"/>
            <a:r>
              <a:rPr lang="en-GB" sz="994" dirty="0">
                <a:solidFill>
                  <a:srgbClr val="C00000"/>
                </a:solidFill>
                <a:latin typeface="Calibri"/>
              </a:rPr>
              <a:t>Identify how to get it out, how much it will cost and what is it worth?</a:t>
            </a:r>
          </a:p>
        </p:txBody>
      </p:sp>
      <p:sp>
        <p:nvSpPr>
          <p:cNvPr id="87" name="TextBox 86"/>
          <p:cNvSpPr txBox="1"/>
          <p:nvPr/>
        </p:nvSpPr>
        <p:spPr>
          <a:xfrm>
            <a:off x="5300897" y="3289857"/>
            <a:ext cx="3160539" cy="396592"/>
          </a:xfrm>
          <a:prstGeom prst="rect">
            <a:avLst/>
          </a:prstGeom>
          <a:noFill/>
          <a:ln w="25400">
            <a:solidFill>
              <a:schemeClr val="tx1"/>
            </a:solidFill>
          </a:ln>
        </p:spPr>
        <p:txBody>
          <a:bodyPr wrap="square" lIns="89734" tIns="44867" rIns="89734" bIns="44867" rtlCol="0">
            <a:spAutoFit/>
          </a:bodyPr>
          <a:lstStyle/>
          <a:p>
            <a:pPr algn="ctr" defTabSz="897191"/>
            <a:r>
              <a:rPr lang="en-GB" sz="994" dirty="0">
                <a:solidFill>
                  <a:srgbClr val="C00000"/>
                </a:solidFill>
                <a:latin typeface="Calibri"/>
              </a:rPr>
              <a:t>Modelling the operation and optimising the mining method and processing equipment.</a:t>
            </a:r>
          </a:p>
        </p:txBody>
      </p:sp>
      <p:sp>
        <p:nvSpPr>
          <p:cNvPr id="88" name="Bent-Up Arrow 87"/>
          <p:cNvSpPr/>
          <p:nvPr/>
        </p:nvSpPr>
        <p:spPr>
          <a:xfrm flipV="1">
            <a:off x="7964495" y="1103320"/>
            <a:ext cx="2087148" cy="397552"/>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7191"/>
            <a:endParaRPr lang="en-GB" sz="1766">
              <a:solidFill>
                <a:prstClr val="white"/>
              </a:solidFill>
              <a:latin typeface="Calibri"/>
            </a:endParaRPr>
          </a:p>
        </p:txBody>
      </p:sp>
      <p:sp>
        <p:nvSpPr>
          <p:cNvPr id="89" name="TextBox 88"/>
          <p:cNvSpPr txBox="1"/>
          <p:nvPr/>
        </p:nvSpPr>
        <p:spPr>
          <a:xfrm>
            <a:off x="5440039" y="2819647"/>
            <a:ext cx="3021396" cy="396592"/>
          </a:xfrm>
          <a:prstGeom prst="rect">
            <a:avLst/>
          </a:prstGeom>
          <a:noFill/>
          <a:ln w="25400">
            <a:solidFill>
              <a:schemeClr val="tx1"/>
            </a:solidFill>
          </a:ln>
        </p:spPr>
        <p:txBody>
          <a:bodyPr wrap="square" lIns="89734" tIns="44867" rIns="89734" bIns="44867" rtlCol="0">
            <a:spAutoFit/>
          </a:bodyPr>
          <a:lstStyle/>
          <a:p>
            <a:pPr algn="ctr" defTabSz="897191"/>
            <a:r>
              <a:rPr lang="en-GB" sz="994" dirty="0">
                <a:solidFill>
                  <a:srgbClr val="C00000"/>
                </a:solidFill>
                <a:latin typeface="Calibri"/>
              </a:rPr>
              <a:t>Detailed analysis of optimal mining methods and costing using suppliers quotes.</a:t>
            </a:r>
          </a:p>
        </p:txBody>
      </p:sp>
      <p:sp>
        <p:nvSpPr>
          <p:cNvPr id="95" name="TextBox 94"/>
          <p:cNvSpPr txBox="1"/>
          <p:nvPr/>
        </p:nvSpPr>
        <p:spPr>
          <a:xfrm>
            <a:off x="8898742" y="1938181"/>
            <a:ext cx="1629964" cy="243601"/>
          </a:xfrm>
          <a:prstGeom prst="rect">
            <a:avLst/>
          </a:prstGeom>
          <a:noFill/>
          <a:ln w="25400">
            <a:solidFill>
              <a:schemeClr val="tx1"/>
            </a:solidFill>
          </a:ln>
        </p:spPr>
        <p:txBody>
          <a:bodyPr wrap="square" lIns="89734" tIns="44867" rIns="89734" bIns="44867" rtlCol="0">
            <a:spAutoFit/>
          </a:bodyPr>
          <a:lstStyle/>
          <a:p>
            <a:pPr algn="ctr" defTabSz="897191"/>
            <a:r>
              <a:rPr lang="en-GB" sz="994" dirty="0">
                <a:solidFill>
                  <a:srgbClr val="C00000"/>
                </a:solidFill>
                <a:latin typeface="Calibri"/>
              </a:rPr>
              <a:t>I am now making money!</a:t>
            </a:r>
          </a:p>
        </p:txBody>
      </p:sp>
      <p:sp>
        <p:nvSpPr>
          <p:cNvPr id="96" name="TextBox 95"/>
          <p:cNvSpPr txBox="1"/>
          <p:nvPr/>
        </p:nvSpPr>
        <p:spPr>
          <a:xfrm>
            <a:off x="8878866" y="2951938"/>
            <a:ext cx="1649841" cy="243601"/>
          </a:xfrm>
          <a:prstGeom prst="rect">
            <a:avLst/>
          </a:prstGeom>
          <a:noFill/>
          <a:ln w="25400">
            <a:solidFill>
              <a:schemeClr val="tx1"/>
            </a:solidFill>
          </a:ln>
        </p:spPr>
        <p:txBody>
          <a:bodyPr wrap="square" lIns="89734" tIns="44867" rIns="89734" bIns="44867" rtlCol="0">
            <a:spAutoFit/>
          </a:bodyPr>
          <a:lstStyle/>
          <a:p>
            <a:pPr algn="ctr" defTabSz="897191"/>
            <a:r>
              <a:rPr lang="en-GB" sz="994" dirty="0">
                <a:solidFill>
                  <a:srgbClr val="C00000"/>
                </a:solidFill>
                <a:latin typeface="Calibri"/>
              </a:rPr>
              <a:t>Can I make it last longer?</a:t>
            </a:r>
          </a:p>
        </p:txBody>
      </p:sp>
      <p:sp>
        <p:nvSpPr>
          <p:cNvPr id="52" name="Title 1"/>
          <p:cNvSpPr txBox="1">
            <a:spLocks/>
          </p:cNvSpPr>
          <p:nvPr/>
        </p:nvSpPr>
        <p:spPr>
          <a:xfrm>
            <a:off x="1524000" y="149107"/>
            <a:ext cx="2783016" cy="954125"/>
          </a:xfrm>
          <a:prstGeom prst="rect">
            <a:avLst/>
          </a:prstGeom>
        </p:spPr>
        <p:txBody>
          <a:bodyPr vert="horz" lIns="89734" tIns="44867" rIns="89734" bIns="44867" rtlCol="0" anchor="ctr">
            <a:noAutofit/>
          </a:bodyPr>
          <a:lstStyle/>
          <a:p>
            <a:pPr defTabSz="897191">
              <a:spcBef>
                <a:spcPct val="0"/>
              </a:spcBef>
              <a:defRPr/>
            </a:pPr>
            <a:r>
              <a:rPr lang="en-GB" sz="2800" b="1" dirty="0">
                <a:solidFill>
                  <a:prstClr val="black"/>
                </a:solidFill>
                <a:latin typeface="+mj-lt"/>
              </a:rPr>
              <a:t>The Life Cycle of a Mining Project</a:t>
            </a:r>
          </a:p>
        </p:txBody>
      </p:sp>
      <p:sp>
        <p:nvSpPr>
          <p:cNvPr id="3" name="TextBox 2">
            <a:extLst>
              <a:ext uri="{FF2B5EF4-FFF2-40B4-BE49-F238E27FC236}">
                <a16:creationId xmlns:a16="http://schemas.microsoft.com/office/drawing/2014/main" id="{9A9F086E-15B9-34CD-3E50-B54F449467C0}"/>
              </a:ext>
            </a:extLst>
          </p:cNvPr>
          <p:cNvSpPr txBox="1"/>
          <p:nvPr/>
        </p:nvSpPr>
        <p:spPr>
          <a:xfrm rot="19169010">
            <a:off x="1782086" y="2400677"/>
            <a:ext cx="4393899" cy="362351"/>
          </a:xfrm>
          <a:prstGeom prst="rect">
            <a:avLst/>
          </a:prstGeom>
          <a:noFill/>
        </p:spPr>
        <p:txBody>
          <a:bodyPr wrap="square" lIns="89734" tIns="44867" rIns="89734" bIns="44867" rtlCol="0">
            <a:spAutoFit/>
          </a:bodyPr>
          <a:lstStyle/>
          <a:p>
            <a:pPr algn="ctr" defTabSz="897191"/>
            <a:r>
              <a:rPr lang="en-GB" sz="1766" dirty="0">
                <a:solidFill>
                  <a:srgbClr val="00B0F0"/>
                </a:solidFill>
                <a:latin typeface="Calibri"/>
              </a:rPr>
              <a:t>Value</a:t>
            </a:r>
            <a:r>
              <a:rPr lang="en-GB" sz="1766" dirty="0">
                <a:solidFill>
                  <a:srgbClr val="0070C0"/>
                </a:solidFill>
                <a:latin typeface="Calibri"/>
              </a:rPr>
              <a:t> of Company</a:t>
            </a:r>
          </a:p>
        </p:txBody>
      </p:sp>
      <p:pic>
        <p:nvPicPr>
          <p:cNvPr id="34" name="Picture 33">
            <a:extLst>
              <a:ext uri="{FF2B5EF4-FFF2-40B4-BE49-F238E27FC236}">
                <a16:creationId xmlns:a16="http://schemas.microsoft.com/office/drawing/2014/main" id="{B2A74EA6-439B-BDCF-B5A2-935A6364CFD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66547" y="4750468"/>
            <a:ext cx="1352705" cy="1803607"/>
          </a:xfrm>
          <a:prstGeom prst="rect">
            <a:avLst/>
          </a:prstGeom>
        </p:spPr>
      </p:pic>
      <p:pic>
        <p:nvPicPr>
          <p:cNvPr id="43" name="Picture 42">
            <a:extLst>
              <a:ext uri="{FF2B5EF4-FFF2-40B4-BE49-F238E27FC236}">
                <a16:creationId xmlns:a16="http://schemas.microsoft.com/office/drawing/2014/main" id="{7B193BE3-73F2-E8EB-C8BA-2B294E188DD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03631" y="4740921"/>
            <a:ext cx="1352705" cy="1803607"/>
          </a:xfrm>
          <a:prstGeom prst="rect">
            <a:avLst/>
          </a:prstGeom>
        </p:spPr>
      </p:pic>
      <p:grpSp>
        <p:nvGrpSpPr>
          <p:cNvPr id="44" name="Group 43">
            <a:extLst>
              <a:ext uri="{FF2B5EF4-FFF2-40B4-BE49-F238E27FC236}">
                <a16:creationId xmlns:a16="http://schemas.microsoft.com/office/drawing/2014/main" id="{15C0BF90-1A9F-7D1A-642A-70D640C00274}"/>
              </a:ext>
            </a:extLst>
          </p:cNvPr>
          <p:cNvGrpSpPr/>
          <p:nvPr/>
        </p:nvGrpSpPr>
        <p:grpSpPr>
          <a:xfrm>
            <a:off x="9204121" y="5949892"/>
            <a:ext cx="2985081" cy="908806"/>
            <a:chOff x="9204121" y="699"/>
            <a:chExt cx="2985081" cy="908806"/>
          </a:xfrm>
        </p:grpSpPr>
        <p:sp>
          <p:nvSpPr>
            <p:cNvPr id="45" name="Rectangle 44">
              <a:extLst>
                <a:ext uri="{FF2B5EF4-FFF2-40B4-BE49-F238E27FC236}">
                  <a16:creationId xmlns:a16="http://schemas.microsoft.com/office/drawing/2014/main" id="{323EE33B-8C97-C4E4-0DA5-B331A27519CA}"/>
                </a:ext>
              </a:extLst>
            </p:cNvPr>
            <p:cNvSpPr/>
            <p:nvPr/>
          </p:nvSpPr>
          <p:spPr>
            <a:xfrm>
              <a:off x="9204121" y="699"/>
              <a:ext cx="2985081" cy="9088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6" name="Picture 45" descr="Logo&#10;&#10;Description automatically generated">
              <a:extLst>
                <a:ext uri="{FF2B5EF4-FFF2-40B4-BE49-F238E27FC236}">
                  <a16:creationId xmlns:a16="http://schemas.microsoft.com/office/drawing/2014/main" id="{8A0C129E-18E2-423E-6B44-8032022D80B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303244" y="75703"/>
              <a:ext cx="2814433" cy="738325"/>
            </a:xfrm>
            <a:prstGeom prst="rect">
              <a:avLst/>
            </a:prstGeom>
          </p:spPr>
        </p:pic>
      </p:grpSp>
      <p:sp>
        <p:nvSpPr>
          <p:cNvPr id="47" name="TextBox 46">
            <a:extLst>
              <a:ext uri="{FF2B5EF4-FFF2-40B4-BE49-F238E27FC236}">
                <a16:creationId xmlns:a16="http://schemas.microsoft.com/office/drawing/2014/main" id="{3033296B-3835-B745-BE18-670E45A4A00A}"/>
              </a:ext>
            </a:extLst>
          </p:cNvPr>
          <p:cNvSpPr txBox="1"/>
          <p:nvPr/>
        </p:nvSpPr>
        <p:spPr>
          <a:xfrm>
            <a:off x="5459916" y="2366123"/>
            <a:ext cx="3001519" cy="396592"/>
          </a:xfrm>
          <a:prstGeom prst="rect">
            <a:avLst/>
          </a:prstGeom>
          <a:noFill/>
          <a:ln w="25400">
            <a:solidFill>
              <a:schemeClr val="tx1"/>
            </a:solidFill>
          </a:ln>
        </p:spPr>
        <p:txBody>
          <a:bodyPr wrap="square" lIns="89734" tIns="44867" rIns="89734" bIns="44867" rtlCol="0">
            <a:spAutoFit/>
          </a:bodyPr>
          <a:lstStyle/>
          <a:p>
            <a:pPr algn="ctr" defTabSz="897191"/>
            <a:r>
              <a:rPr lang="en-GB" sz="994" dirty="0">
                <a:solidFill>
                  <a:srgbClr val="C00000"/>
                </a:solidFill>
                <a:latin typeface="Calibri"/>
              </a:rPr>
              <a:t>Local or international? Is everything compliant to an international reporting code?</a:t>
            </a:r>
          </a:p>
        </p:txBody>
      </p:sp>
      <p:sp>
        <p:nvSpPr>
          <p:cNvPr id="48" name="TextBox 47">
            <a:extLst>
              <a:ext uri="{FF2B5EF4-FFF2-40B4-BE49-F238E27FC236}">
                <a16:creationId xmlns:a16="http://schemas.microsoft.com/office/drawing/2014/main" id="{63B0B3FC-5E80-15A1-CDEB-9B5F5E2F4A3D}"/>
              </a:ext>
            </a:extLst>
          </p:cNvPr>
          <p:cNvSpPr txBox="1"/>
          <p:nvPr/>
        </p:nvSpPr>
        <p:spPr>
          <a:xfrm>
            <a:off x="6555267" y="1944209"/>
            <a:ext cx="1906168" cy="396592"/>
          </a:xfrm>
          <a:prstGeom prst="rect">
            <a:avLst/>
          </a:prstGeom>
          <a:noFill/>
          <a:ln w="25400">
            <a:solidFill>
              <a:schemeClr val="tx1"/>
            </a:solidFill>
          </a:ln>
        </p:spPr>
        <p:txBody>
          <a:bodyPr wrap="square" lIns="89734" tIns="44867" rIns="89734" bIns="44867" rtlCol="0">
            <a:spAutoFit/>
          </a:bodyPr>
          <a:lstStyle/>
          <a:p>
            <a:pPr algn="ctr" defTabSz="897191"/>
            <a:r>
              <a:rPr lang="en-GB" sz="994" dirty="0">
                <a:solidFill>
                  <a:srgbClr val="C00000"/>
                </a:solidFill>
                <a:latin typeface="Calibri"/>
              </a:rPr>
              <a:t>Are the recoveries and purity what I expected?</a:t>
            </a:r>
          </a:p>
        </p:txBody>
      </p:sp>
      <p:sp>
        <p:nvSpPr>
          <p:cNvPr id="49" name="TextBox 48">
            <a:extLst>
              <a:ext uri="{FF2B5EF4-FFF2-40B4-BE49-F238E27FC236}">
                <a16:creationId xmlns:a16="http://schemas.microsoft.com/office/drawing/2014/main" id="{BA747CEE-2AB2-1C5E-0C61-F3C2EFFCB341}"/>
              </a:ext>
            </a:extLst>
          </p:cNvPr>
          <p:cNvSpPr txBox="1"/>
          <p:nvPr/>
        </p:nvSpPr>
        <p:spPr>
          <a:xfrm>
            <a:off x="7365821" y="1466170"/>
            <a:ext cx="1093268" cy="396592"/>
          </a:xfrm>
          <a:prstGeom prst="rect">
            <a:avLst/>
          </a:prstGeom>
          <a:noFill/>
          <a:ln w="25400">
            <a:solidFill>
              <a:schemeClr val="tx1"/>
            </a:solidFill>
          </a:ln>
        </p:spPr>
        <p:txBody>
          <a:bodyPr wrap="square" lIns="89734" tIns="44867" rIns="89734" bIns="44867" rtlCol="0">
            <a:spAutoFit/>
          </a:bodyPr>
          <a:lstStyle/>
          <a:p>
            <a:pPr algn="ctr" defTabSz="897191"/>
            <a:r>
              <a:rPr lang="en-GB" sz="994" dirty="0">
                <a:solidFill>
                  <a:srgbClr val="C00000"/>
                </a:solidFill>
                <a:latin typeface="Calibri"/>
              </a:rPr>
              <a:t>Production scheduling.</a:t>
            </a:r>
          </a:p>
        </p:txBody>
      </p:sp>
      <p:sp>
        <p:nvSpPr>
          <p:cNvPr id="2" name="TextBox 1">
            <a:extLst>
              <a:ext uri="{FF2B5EF4-FFF2-40B4-BE49-F238E27FC236}">
                <a16:creationId xmlns:a16="http://schemas.microsoft.com/office/drawing/2014/main" id="{8D50E9D2-0510-C67D-F64F-0F650D5FA403}"/>
              </a:ext>
            </a:extLst>
          </p:cNvPr>
          <p:cNvSpPr txBox="1"/>
          <p:nvPr/>
        </p:nvSpPr>
        <p:spPr>
          <a:xfrm>
            <a:off x="285501" y="3741273"/>
            <a:ext cx="1264015" cy="646331"/>
          </a:xfrm>
          <a:prstGeom prst="rect">
            <a:avLst/>
          </a:prstGeom>
          <a:noFill/>
          <a:ln w="38100">
            <a:solidFill>
              <a:srgbClr val="FF0000"/>
            </a:solidFill>
          </a:ln>
        </p:spPr>
        <p:txBody>
          <a:bodyPr wrap="square" rtlCol="0">
            <a:spAutoFit/>
          </a:bodyPr>
          <a:lstStyle/>
          <a:p>
            <a:pPr algn="ctr"/>
            <a:r>
              <a:rPr lang="en-US" dirty="0"/>
              <a:t>Current SHG status</a:t>
            </a:r>
          </a:p>
        </p:txBody>
      </p:sp>
      <p:cxnSp>
        <p:nvCxnSpPr>
          <p:cNvPr id="5" name="Straight Connector 4">
            <a:extLst>
              <a:ext uri="{FF2B5EF4-FFF2-40B4-BE49-F238E27FC236}">
                <a16:creationId xmlns:a16="http://schemas.microsoft.com/office/drawing/2014/main" id="{ADA3FBA5-8EE1-0997-4310-D23BC175F89C}"/>
              </a:ext>
            </a:extLst>
          </p:cNvPr>
          <p:cNvCxnSpPr>
            <a:stCxn id="2" idx="2"/>
            <a:endCxn id="11" idx="1"/>
          </p:cNvCxnSpPr>
          <p:nvPr/>
        </p:nvCxnSpPr>
        <p:spPr>
          <a:xfrm>
            <a:off x="917509" y="4387604"/>
            <a:ext cx="805418" cy="51965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ECD64-1B41-7845-BC11-366F8F1712A0}"/>
              </a:ext>
            </a:extLst>
          </p:cNvPr>
          <p:cNvSpPr>
            <a:spLocks noGrp="1"/>
          </p:cNvSpPr>
          <p:nvPr>
            <p:ph type="title"/>
          </p:nvPr>
        </p:nvSpPr>
        <p:spPr>
          <a:xfrm>
            <a:off x="838200" y="202519"/>
            <a:ext cx="10515600" cy="874154"/>
          </a:xfrm>
        </p:spPr>
        <p:txBody>
          <a:bodyPr>
            <a:normAutofit/>
          </a:bodyPr>
          <a:lstStyle/>
          <a:p>
            <a:pPr algn="ctr"/>
            <a:r>
              <a:rPr lang="en-US" b="1" dirty="0"/>
              <a:t>Use of Funds</a:t>
            </a:r>
          </a:p>
        </p:txBody>
      </p:sp>
      <p:graphicFrame>
        <p:nvGraphicFramePr>
          <p:cNvPr id="7" name="Content Placeholder 6">
            <a:extLst>
              <a:ext uri="{FF2B5EF4-FFF2-40B4-BE49-F238E27FC236}">
                <a16:creationId xmlns:a16="http://schemas.microsoft.com/office/drawing/2014/main" id="{14641B46-D5F3-4C4C-B253-FC8DA2EFECA2}"/>
              </a:ext>
            </a:extLst>
          </p:cNvPr>
          <p:cNvGraphicFramePr>
            <a:graphicFrameLocks noGrp="1"/>
          </p:cNvGraphicFramePr>
          <p:nvPr>
            <p:ph idx="1"/>
            <p:extLst>
              <p:ext uri="{D42A27DB-BD31-4B8C-83A1-F6EECF244321}">
                <p14:modId xmlns:p14="http://schemas.microsoft.com/office/powerpoint/2010/main" val="1685948150"/>
              </p:ext>
            </p:extLst>
          </p:nvPr>
        </p:nvGraphicFramePr>
        <p:xfrm>
          <a:off x="838200" y="926674"/>
          <a:ext cx="10515600" cy="4363309"/>
        </p:xfrm>
        <a:graphic>
          <a:graphicData uri="http://schemas.openxmlformats.org/drawingml/2006/table">
            <a:tbl>
              <a:tblPr firstRow="1" bandRow="1">
                <a:tableStyleId>{5940675A-B579-460E-94D1-54222C63F5DA}</a:tableStyleId>
              </a:tblPr>
              <a:tblGrid>
                <a:gridCol w="8712200">
                  <a:extLst>
                    <a:ext uri="{9D8B030D-6E8A-4147-A177-3AD203B41FA5}">
                      <a16:colId xmlns:a16="http://schemas.microsoft.com/office/drawing/2014/main" val="2818257856"/>
                    </a:ext>
                  </a:extLst>
                </a:gridCol>
                <a:gridCol w="1803400">
                  <a:extLst>
                    <a:ext uri="{9D8B030D-6E8A-4147-A177-3AD203B41FA5}">
                      <a16:colId xmlns:a16="http://schemas.microsoft.com/office/drawing/2014/main" val="2850239388"/>
                    </a:ext>
                  </a:extLst>
                </a:gridCol>
              </a:tblGrid>
              <a:tr h="570733">
                <a:tc>
                  <a:txBody>
                    <a:bodyPr/>
                    <a:lstStyle/>
                    <a:p>
                      <a:r>
                        <a:rPr lang="en-US" sz="2000" b="1" baseline="0">
                          <a:latin typeface="+mn-lt"/>
                          <a:cs typeface="Times New Roman" panose="02020603050405020304" pitchFamily="18" charset="0"/>
                        </a:rPr>
                        <a:t>Description</a:t>
                      </a:r>
                    </a:p>
                  </a:txBody>
                  <a:tcPr/>
                </a:tc>
                <a:tc>
                  <a:txBody>
                    <a:bodyPr/>
                    <a:lstStyle/>
                    <a:p>
                      <a:pPr algn="ctr"/>
                      <a:r>
                        <a:rPr lang="en-US" sz="2000" baseline="0" dirty="0">
                          <a:latin typeface="+mn-lt"/>
                          <a:cs typeface="Times New Roman" panose="02020603050405020304" pitchFamily="18" charset="0"/>
                        </a:rPr>
                        <a:t>£</a:t>
                      </a:r>
                    </a:p>
                  </a:txBody>
                  <a:tcPr/>
                </a:tc>
                <a:extLst>
                  <a:ext uri="{0D108BD9-81ED-4DB2-BD59-A6C34878D82A}">
                    <a16:rowId xmlns:a16="http://schemas.microsoft.com/office/drawing/2014/main" val="1897648222"/>
                  </a:ext>
                </a:extLst>
              </a:tr>
              <a:tr h="877578">
                <a:tc>
                  <a:txBody>
                    <a:bodyPr/>
                    <a:lstStyle/>
                    <a:p>
                      <a:r>
                        <a:rPr lang="en-GB" sz="2000" kern="1200" baseline="0" dirty="0">
                          <a:solidFill>
                            <a:schemeClr val="tx1">
                              <a:lumMod val="85000"/>
                              <a:lumOff val="15000"/>
                            </a:schemeClr>
                          </a:solidFill>
                          <a:latin typeface="+mn-lt"/>
                          <a:ea typeface="+mn-ea"/>
                          <a:cs typeface="+mn-cs"/>
                        </a:rPr>
                        <a:t>Soil sampling, steam sediment sampling, mapping, satellite imagery, historical core sampling, trenching </a:t>
                      </a:r>
                      <a:r>
                        <a:rPr lang="en-GB" sz="2000" baseline="0" dirty="0">
                          <a:solidFill>
                            <a:schemeClr val="tx1">
                              <a:lumMod val="85000"/>
                              <a:lumOff val="15000"/>
                            </a:schemeClr>
                          </a:solidFill>
                          <a:latin typeface="+mn-lt"/>
                        </a:rPr>
                        <a:t>and geophysical surveys over areas of interest.</a:t>
                      </a:r>
                      <a:endParaRPr lang="en-US" sz="2000" baseline="0" dirty="0">
                        <a:latin typeface="+mn-lt"/>
                      </a:endParaRPr>
                    </a:p>
                  </a:txBody>
                  <a:tcPr/>
                </a:tc>
                <a:tc>
                  <a:txBody>
                    <a:bodyPr/>
                    <a:lstStyle/>
                    <a:p>
                      <a:pPr algn="ctr"/>
                      <a:r>
                        <a:rPr lang="en-US" sz="2000" kern="1200" baseline="0" dirty="0">
                          <a:solidFill>
                            <a:schemeClr val="tx1">
                              <a:lumMod val="85000"/>
                              <a:lumOff val="15000"/>
                            </a:schemeClr>
                          </a:solidFill>
                          <a:latin typeface="+mn-lt"/>
                          <a:ea typeface="+mn-ea"/>
                          <a:cs typeface="Times New Roman" panose="02020603050405020304" pitchFamily="18" charset="0"/>
                        </a:rPr>
                        <a:t>90,000</a:t>
                      </a:r>
                    </a:p>
                  </a:txBody>
                  <a:tcPr/>
                </a:tc>
                <a:extLst>
                  <a:ext uri="{0D108BD9-81ED-4DB2-BD59-A6C34878D82A}">
                    <a16:rowId xmlns:a16="http://schemas.microsoft.com/office/drawing/2014/main" val="2512543474"/>
                  </a:ext>
                </a:extLst>
              </a:tr>
              <a:tr h="485833">
                <a:tc>
                  <a:txBody>
                    <a:bodyPr/>
                    <a:lstStyle/>
                    <a:p>
                      <a:r>
                        <a:rPr lang="en-US" sz="2000" kern="1200" baseline="0">
                          <a:solidFill>
                            <a:schemeClr val="tx1">
                              <a:lumMod val="85000"/>
                              <a:lumOff val="15000"/>
                            </a:schemeClr>
                          </a:solidFill>
                          <a:latin typeface="+mn-lt"/>
                          <a:ea typeface="+mn-ea"/>
                          <a:cs typeface="+mn-cs"/>
                        </a:rPr>
                        <a:t>Sample analysis (XRF &amp; gold assay)</a:t>
                      </a:r>
                    </a:p>
                  </a:txBody>
                  <a:tcPr/>
                </a:tc>
                <a:tc>
                  <a:txBody>
                    <a:bodyPr/>
                    <a:lstStyle/>
                    <a:p>
                      <a:pPr algn="ctr"/>
                      <a:r>
                        <a:rPr lang="en-US" sz="2000" baseline="0" dirty="0">
                          <a:latin typeface="+mn-lt"/>
                          <a:cs typeface="Times New Roman" panose="02020603050405020304" pitchFamily="18" charset="0"/>
                        </a:rPr>
                        <a:t>30,000</a:t>
                      </a:r>
                    </a:p>
                  </a:txBody>
                  <a:tcPr/>
                </a:tc>
                <a:extLst>
                  <a:ext uri="{0D108BD9-81ED-4DB2-BD59-A6C34878D82A}">
                    <a16:rowId xmlns:a16="http://schemas.microsoft.com/office/drawing/2014/main" val="1113909767"/>
                  </a:ext>
                </a:extLst>
              </a:tr>
              <a:tr h="485833">
                <a:tc>
                  <a:txBody>
                    <a:bodyPr/>
                    <a:lstStyle/>
                    <a:p>
                      <a:r>
                        <a:rPr lang="en-US" sz="2000" baseline="0" dirty="0">
                          <a:latin typeface="+mn-lt"/>
                          <a:cs typeface="Times New Roman" panose="02020603050405020304" pitchFamily="18" charset="0"/>
                        </a:rPr>
                        <a:t>Renewal of Option Agreements</a:t>
                      </a:r>
                    </a:p>
                  </a:txBody>
                  <a:tcPr/>
                </a:tc>
                <a:tc>
                  <a:txBody>
                    <a:bodyPr/>
                    <a:lstStyle/>
                    <a:p>
                      <a:pPr algn="ctr"/>
                      <a:r>
                        <a:rPr lang="en-US" sz="2000" baseline="0" dirty="0">
                          <a:latin typeface="+mn-lt"/>
                          <a:cs typeface="Times New Roman" panose="02020603050405020304" pitchFamily="18" charset="0"/>
                        </a:rPr>
                        <a:t>35,000</a:t>
                      </a:r>
                    </a:p>
                  </a:txBody>
                  <a:tcPr/>
                </a:tc>
                <a:extLst>
                  <a:ext uri="{0D108BD9-81ED-4DB2-BD59-A6C34878D82A}">
                    <a16:rowId xmlns:a16="http://schemas.microsoft.com/office/drawing/2014/main" val="2470228892"/>
                  </a:ext>
                </a:extLst>
              </a:tr>
              <a:tr h="485833">
                <a:tc>
                  <a:txBody>
                    <a:bodyPr/>
                    <a:lstStyle/>
                    <a:p>
                      <a:r>
                        <a:rPr lang="en-US" sz="2000" baseline="0">
                          <a:latin typeface="+mn-lt"/>
                          <a:cs typeface="Times New Roman" panose="02020603050405020304" pitchFamily="18" charset="0"/>
                        </a:rPr>
                        <a:t>Consultants/Advisors</a:t>
                      </a:r>
                    </a:p>
                  </a:txBody>
                  <a:tcPr/>
                </a:tc>
                <a:tc>
                  <a:txBody>
                    <a:bodyPr/>
                    <a:lstStyle/>
                    <a:p>
                      <a:pPr algn="ctr"/>
                      <a:r>
                        <a:rPr lang="en-US" sz="2000" baseline="0" dirty="0">
                          <a:latin typeface="+mn-lt"/>
                          <a:cs typeface="Times New Roman" panose="02020603050405020304" pitchFamily="18" charset="0"/>
                        </a:rPr>
                        <a:t>20,000</a:t>
                      </a:r>
                    </a:p>
                  </a:txBody>
                  <a:tcPr/>
                </a:tc>
                <a:extLst>
                  <a:ext uri="{0D108BD9-81ED-4DB2-BD59-A6C34878D82A}">
                    <a16:rowId xmlns:a16="http://schemas.microsoft.com/office/drawing/2014/main" val="1433550957"/>
                  </a:ext>
                </a:extLst>
              </a:tr>
              <a:tr h="485833">
                <a:tc>
                  <a:txBody>
                    <a:bodyPr/>
                    <a:lstStyle/>
                    <a:p>
                      <a:r>
                        <a:rPr lang="en-US" sz="2000" b="0" i="0" baseline="0">
                          <a:latin typeface="+mn-lt"/>
                          <a:cs typeface="Times New Roman" panose="02020603050405020304" pitchFamily="18" charset="0"/>
                        </a:rPr>
                        <a:t>Community Fund</a:t>
                      </a:r>
                    </a:p>
                  </a:txBody>
                  <a:tcPr/>
                </a:tc>
                <a:tc>
                  <a:txBody>
                    <a:bodyPr/>
                    <a:lstStyle/>
                    <a:p>
                      <a:pPr algn="ctr"/>
                      <a:r>
                        <a:rPr lang="en-US" sz="2000" b="0" i="0" baseline="0" dirty="0">
                          <a:latin typeface="+mn-lt"/>
                          <a:cs typeface="Times New Roman" panose="02020603050405020304" pitchFamily="18" charset="0"/>
                        </a:rPr>
                        <a:t>5,000</a:t>
                      </a:r>
                    </a:p>
                  </a:txBody>
                  <a:tcPr/>
                </a:tc>
                <a:extLst>
                  <a:ext uri="{0D108BD9-81ED-4DB2-BD59-A6C34878D82A}">
                    <a16:rowId xmlns:a16="http://schemas.microsoft.com/office/drawing/2014/main" val="1015191997"/>
                  </a:ext>
                </a:extLst>
              </a:tr>
              <a:tr h="485833">
                <a:tc>
                  <a:txBody>
                    <a:bodyPr/>
                    <a:lstStyle/>
                    <a:p>
                      <a:r>
                        <a:rPr lang="en-US" sz="2000" b="0" i="0" baseline="0">
                          <a:latin typeface="+mn-lt"/>
                          <a:cs typeface="Times New Roman" panose="02020603050405020304" pitchFamily="18" charset="0"/>
                        </a:rPr>
                        <a:t>Contingency</a:t>
                      </a:r>
                    </a:p>
                  </a:txBody>
                  <a:tcPr/>
                </a:tc>
                <a:tc>
                  <a:txBody>
                    <a:bodyPr/>
                    <a:lstStyle/>
                    <a:p>
                      <a:pPr algn="ctr"/>
                      <a:r>
                        <a:rPr lang="en-US" sz="2000" b="0" i="0" baseline="0" dirty="0">
                          <a:latin typeface="+mn-lt"/>
                          <a:cs typeface="Times New Roman" panose="02020603050405020304" pitchFamily="18" charset="0"/>
                        </a:rPr>
                        <a:t>20,000</a:t>
                      </a:r>
                    </a:p>
                  </a:txBody>
                  <a:tcPr/>
                </a:tc>
                <a:extLst>
                  <a:ext uri="{0D108BD9-81ED-4DB2-BD59-A6C34878D82A}">
                    <a16:rowId xmlns:a16="http://schemas.microsoft.com/office/drawing/2014/main" val="2622877997"/>
                  </a:ext>
                </a:extLst>
              </a:tr>
              <a:tr h="485833">
                <a:tc>
                  <a:txBody>
                    <a:bodyPr/>
                    <a:lstStyle/>
                    <a:p>
                      <a:r>
                        <a:rPr lang="en-US" sz="2000" b="1" baseline="0" dirty="0">
                          <a:latin typeface="+mn-lt"/>
                          <a:cs typeface="Times New Roman" panose="02020603050405020304" pitchFamily="18" charset="0"/>
                        </a:rPr>
                        <a:t>Total</a:t>
                      </a:r>
                    </a:p>
                  </a:txBody>
                  <a:tcPr/>
                </a:tc>
                <a:tc>
                  <a:txBody>
                    <a:bodyPr/>
                    <a:lstStyle/>
                    <a:p>
                      <a:pPr algn="ctr"/>
                      <a:r>
                        <a:rPr lang="en-US" sz="2000" b="1" baseline="0" dirty="0">
                          <a:latin typeface="+mn-lt"/>
                          <a:cs typeface="Times New Roman" panose="02020603050405020304" pitchFamily="18" charset="0"/>
                        </a:rPr>
                        <a:t>200,000</a:t>
                      </a:r>
                    </a:p>
                  </a:txBody>
                  <a:tcPr/>
                </a:tc>
                <a:extLst>
                  <a:ext uri="{0D108BD9-81ED-4DB2-BD59-A6C34878D82A}">
                    <a16:rowId xmlns:a16="http://schemas.microsoft.com/office/drawing/2014/main" val="1901611386"/>
                  </a:ext>
                </a:extLst>
              </a:tr>
            </a:tbl>
          </a:graphicData>
        </a:graphic>
      </p:graphicFrame>
      <p:sp>
        <p:nvSpPr>
          <p:cNvPr id="8" name="TextBox 7">
            <a:extLst>
              <a:ext uri="{FF2B5EF4-FFF2-40B4-BE49-F238E27FC236}">
                <a16:creationId xmlns:a16="http://schemas.microsoft.com/office/drawing/2014/main" id="{0A828287-CAA6-7742-B2FD-3D45F872B54C}"/>
              </a:ext>
            </a:extLst>
          </p:cNvPr>
          <p:cNvSpPr txBox="1"/>
          <p:nvPr/>
        </p:nvSpPr>
        <p:spPr>
          <a:xfrm>
            <a:off x="838201" y="5290019"/>
            <a:ext cx="8078733" cy="1077218"/>
          </a:xfrm>
          <a:prstGeom prst="rect">
            <a:avLst/>
          </a:prstGeom>
          <a:noFill/>
        </p:spPr>
        <p:txBody>
          <a:bodyPr wrap="square" rtlCol="0">
            <a:spAutoFit/>
          </a:bodyPr>
          <a:lstStyle/>
          <a:p>
            <a:r>
              <a:rPr lang="en-US" sz="2400" b="1" dirty="0">
                <a:cs typeface="Times New Roman" panose="02020603050405020304" pitchFamily="18" charset="0"/>
                <a:sym typeface="Wingdings" pitchFamily="2" charset="2"/>
              </a:rPr>
              <a:t> </a:t>
            </a:r>
            <a:r>
              <a:rPr lang="en-US" sz="2000" i="1" dirty="0">
                <a:solidFill>
                  <a:schemeClr val="accent1"/>
                </a:solidFill>
                <a:cs typeface="Times New Roman" panose="02020603050405020304" pitchFamily="18" charset="0"/>
              </a:rPr>
              <a:t>SHG board have not and do not plan to draw any salaries, but are awarded options at the current offer price to compensate for work undertaken </a:t>
            </a:r>
          </a:p>
        </p:txBody>
      </p:sp>
      <p:grpSp>
        <p:nvGrpSpPr>
          <p:cNvPr id="5" name="Group 4">
            <a:extLst>
              <a:ext uri="{FF2B5EF4-FFF2-40B4-BE49-F238E27FC236}">
                <a16:creationId xmlns:a16="http://schemas.microsoft.com/office/drawing/2014/main" id="{DA2BC370-9567-4096-AF33-07E88E7B1005}"/>
              </a:ext>
            </a:extLst>
          </p:cNvPr>
          <p:cNvGrpSpPr/>
          <p:nvPr/>
        </p:nvGrpSpPr>
        <p:grpSpPr>
          <a:xfrm>
            <a:off x="9204121" y="5949892"/>
            <a:ext cx="2985081" cy="908806"/>
            <a:chOff x="9204121" y="699"/>
            <a:chExt cx="2985081" cy="908806"/>
          </a:xfrm>
        </p:grpSpPr>
        <p:sp>
          <p:nvSpPr>
            <p:cNvPr id="6" name="Rectangle 5">
              <a:extLst>
                <a:ext uri="{FF2B5EF4-FFF2-40B4-BE49-F238E27FC236}">
                  <a16:creationId xmlns:a16="http://schemas.microsoft.com/office/drawing/2014/main" id="{B0E9815D-2A14-4B50-AA9E-9AC5AFCB3801}"/>
                </a:ext>
              </a:extLst>
            </p:cNvPr>
            <p:cNvSpPr/>
            <p:nvPr/>
          </p:nvSpPr>
          <p:spPr>
            <a:xfrm>
              <a:off x="9204121" y="699"/>
              <a:ext cx="2985081" cy="9088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Logo&#10;&#10;Description automatically generated">
              <a:extLst>
                <a:ext uri="{FF2B5EF4-FFF2-40B4-BE49-F238E27FC236}">
                  <a16:creationId xmlns:a16="http://schemas.microsoft.com/office/drawing/2014/main" id="{BCB087F5-67DF-474D-9B3A-FA20D661600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03244" y="75703"/>
              <a:ext cx="2814433" cy="738325"/>
            </a:xfrm>
            <a:prstGeom prst="rect">
              <a:avLst/>
            </a:prstGeom>
          </p:spPr>
        </p:pic>
      </p:grpSp>
    </p:spTree>
    <p:extLst>
      <p:ext uri="{BB962C8B-B14F-4D97-AF65-F5344CB8AC3E}">
        <p14:creationId xmlns:p14="http://schemas.microsoft.com/office/powerpoint/2010/main" val="11475247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6468578-C0B4-2441-8D7E-474707F385B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048" y="501"/>
            <a:ext cx="12191999" cy="6857990"/>
          </a:xfrm>
          <a:prstGeom prst="rect">
            <a:avLst/>
          </a:prstGeom>
        </p:spPr>
      </p:pic>
      <p:grpSp>
        <p:nvGrpSpPr>
          <p:cNvPr id="14" name="Group 13">
            <a:extLst>
              <a:ext uri="{FF2B5EF4-FFF2-40B4-BE49-F238E27FC236}">
                <a16:creationId xmlns:a16="http://schemas.microsoft.com/office/drawing/2014/main" id="{9A7354E3-C146-4DA8-BC76-43790ED9DE8A}"/>
              </a:ext>
            </a:extLst>
          </p:cNvPr>
          <p:cNvGrpSpPr/>
          <p:nvPr/>
        </p:nvGrpSpPr>
        <p:grpSpPr>
          <a:xfrm>
            <a:off x="3662338" y="2705400"/>
            <a:ext cx="4861225" cy="1447200"/>
            <a:chOff x="9204121" y="699"/>
            <a:chExt cx="2985081" cy="908806"/>
          </a:xfrm>
        </p:grpSpPr>
        <p:sp>
          <p:nvSpPr>
            <p:cNvPr id="15" name="Rectangle 14">
              <a:extLst>
                <a:ext uri="{FF2B5EF4-FFF2-40B4-BE49-F238E27FC236}">
                  <a16:creationId xmlns:a16="http://schemas.microsoft.com/office/drawing/2014/main" id="{743CB884-9A7A-4A28-B3CE-EE530758DAA3}"/>
                </a:ext>
              </a:extLst>
            </p:cNvPr>
            <p:cNvSpPr/>
            <p:nvPr/>
          </p:nvSpPr>
          <p:spPr>
            <a:xfrm>
              <a:off x="9204121" y="699"/>
              <a:ext cx="2985081" cy="9088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Logo&#10;&#10;Description automatically generated">
              <a:extLst>
                <a:ext uri="{FF2B5EF4-FFF2-40B4-BE49-F238E27FC236}">
                  <a16:creationId xmlns:a16="http://schemas.microsoft.com/office/drawing/2014/main" id="{6EAD1519-1EB7-423E-B3C2-516D577BF9E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303244" y="75703"/>
              <a:ext cx="2814433" cy="738325"/>
            </a:xfrm>
            <a:prstGeom prst="rect">
              <a:avLst/>
            </a:prstGeom>
          </p:spPr>
        </p:pic>
      </p:grpSp>
    </p:spTree>
    <p:extLst>
      <p:ext uri="{BB962C8B-B14F-4D97-AF65-F5344CB8AC3E}">
        <p14:creationId xmlns:p14="http://schemas.microsoft.com/office/powerpoint/2010/main" val="26319018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5272856-6992-41F0-37D5-9D807CB6AF87}"/>
              </a:ext>
            </a:extLst>
          </p:cNvPr>
          <p:cNvGrpSpPr/>
          <p:nvPr/>
        </p:nvGrpSpPr>
        <p:grpSpPr>
          <a:xfrm>
            <a:off x="9206919" y="5937585"/>
            <a:ext cx="2985081" cy="908806"/>
            <a:chOff x="9204121" y="699"/>
            <a:chExt cx="2985081" cy="908806"/>
          </a:xfrm>
        </p:grpSpPr>
        <p:sp>
          <p:nvSpPr>
            <p:cNvPr id="6" name="Rectangle 5">
              <a:extLst>
                <a:ext uri="{FF2B5EF4-FFF2-40B4-BE49-F238E27FC236}">
                  <a16:creationId xmlns:a16="http://schemas.microsoft.com/office/drawing/2014/main" id="{A7EA107A-32AA-4A66-C142-3F700EE4BFE9}"/>
                </a:ext>
              </a:extLst>
            </p:cNvPr>
            <p:cNvSpPr/>
            <p:nvPr/>
          </p:nvSpPr>
          <p:spPr>
            <a:xfrm>
              <a:off x="9204121" y="699"/>
              <a:ext cx="2985081" cy="9088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Logo&#10;&#10;Description automatically generated">
              <a:extLst>
                <a:ext uri="{FF2B5EF4-FFF2-40B4-BE49-F238E27FC236}">
                  <a16:creationId xmlns:a16="http://schemas.microsoft.com/office/drawing/2014/main" id="{F53FFDAE-009B-E476-2805-889C35897AE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303244" y="75703"/>
              <a:ext cx="2814433" cy="738325"/>
            </a:xfrm>
            <a:prstGeom prst="rect">
              <a:avLst/>
            </a:prstGeom>
          </p:spPr>
        </p:pic>
      </p:grpSp>
      <p:sp>
        <p:nvSpPr>
          <p:cNvPr id="12" name="Content Placeholder 2">
            <a:extLst>
              <a:ext uri="{FF2B5EF4-FFF2-40B4-BE49-F238E27FC236}">
                <a16:creationId xmlns:a16="http://schemas.microsoft.com/office/drawing/2014/main" id="{8CBA5E69-58FC-4D07-BBAA-50F8A2DD9A6D}"/>
              </a:ext>
            </a:extLst>
          </p:cNvPr>
          <p:cNvSpPr txBox="1">
            <a:spLocks/>
          </p:cNvSpPr>
          <p:nvPr/>
        </p:nvSpPr>
        <p:spPr>
          <a:xfrm>
            <a:off x="5189838" y="1402024"/>
            <a:ext cx="4168273" cy="21119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Preselis</a:t>
            </a:r>
            <a:br>
              <a:rPr lang="en-GB" sz="1500" dirty="0"/>
            </a:br>
            <a:r>
              <a:rPr lang="en-GB" sz="1500" dirty="0"/>
              <a:t>	. </a:t>
            </a:r>
          </a:p>
          <a:p>
            <a:pPr marL="0" indent="0">
              <a:buFont typeface="Arial" panose="020B0604020202020204" pitchFamily="34" charset="0"/>
              <a:buNone/>
            </a:pPr>
            <a:endParaRPr lang="en-GB" sz="1100" dirty="0"/>
          </a:p>
        </p:txBody>
      </p:sp>
      <p:sp>
        <p:nvSpPr>
          <p:cNvPr id="13" name="Content Placeholder 2">
            <a:extLst>
              <a:ext uri="{FF2B5EF4-FFF2-40B4-BE49-F238E27FC236}">
                <a16:creationId xmlns:a16="http://schemas.microsoft.com/office/drawing/2014/main" id="{84BB0D68-EBF2-4EAC-911B-A99DA137DB88}"/>
              </a:ext>
            </a:extLst>
          </p:cNvPr>
          <p:cNvSpPr txBox="1">
            <a:spLocks/>
          </p:cNvSpPr>
          <p:nvPr/>
        </p:nvSpPr>
        <p:spPr>
          <a:xfrm>
            <a:off x="2753260" y="3457712"/>
            <a:ext cx="2644297" cy="19982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Treffgarne</a:t>
            </a:r>
            <a:br>
              <a:rPr lang="en-GB" sz="1500" dirty="0"/>
            </a:br>
            <a:r>
              <a:rPr lang="en-GB" sz="1500" dirty="0"/>
              <a:t>	. </a:t>
            </a:r>
          </a:p>
          <a:p>
            <a:pPr marL="0" indent="0">
              <a:buFont typeface="Arial" panose="020B0604020202020204" pitchFamily="34" charset="0"/>
              <a:buNone/>
            </a:pPr>
            <a:endParaRPr lang="en-GB" sz="1100" dirty="0"/>
          </a:p>
        </p:txBody>
      </p:sp>
      <p:sp>
        <p:nvSpPr>
          <p:cNvPr id="11" name="Content Placeholder 2">
            <a:extLst>
              <a:ext uri="{FF2B5EF4-FFF2-40B4-BE49-F238E27FC236}">
                <a16:creationId xmlns:a16="http://schemas.microsoft.com/office/drawing/2014/main" id="{8DBB4C6B-269B-4857-9C09-E244371C5677}"/>
              </a:ext>
            </a:extLst>
          </p:cNvPr>
          <p:cNvSpPr txBox="1">
            <a:spLocks/>
          </p:cNvSpPr>
          <p:nvPr/>
        </p:nvSpPr>
        <p:spPr>
          <a:xfrm>
            <a:off x="5189838" y="1064153"/>
            <a:ext cx="7040302" cy="19074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8CB1C041-ED77-9641-51C3-D11EF4A3B54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83714" y="1211323"/>
            <a:ext cx="3797156" cy="2603441"/>
          </a:xfrm>
          <a:prstGeom prst="rect">
            <a:avLst/>
          </a:prstGeom>
          <a:ln>
            <a:solidFill>
              <a:schemeClr val="tx1"/>
            </a:solidFill>
          </a:ln>
        </p:spPr>
      </p:pic>
      <p:pic>
        <p:nvPicPr>
          <p:cNvPr id="3" name="Picture 2">
            <a:extLst>
              <a:ext uri="{FF2B5EF4-FFF2-40B4-BE49-F238E27FC236}">
                <a16:creationId xmlns:a16="http://schemas.microsoft.com/office/drawing/2014/main" id="{6ABF1533-BF2D-A611-6B86-F340E080F51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70421" y="3944983"/>
            <a:ext cx="1833983" cy="2425904"/>
          </a:xfrm>
          <a:prstGeom prst="rect">
            <a:avLst/>
          </a:prstGeom>
          <a:ln>
            <a:solidFill>
              <a:schemeClr val="tx1"/>
            </a:solidFill>
          </a:ln>
        </p:spPr>
      </p:pic>
      <p:pic>
        <p:nvPicPr>
          <p:cNvPr id="4" name="Picture 3">
            <a:extLst>
              <a:ext uri="{FF2B5EF4-FFF2-40B4-BE49-F238E27FC236}">
                <a16:creationId xmlns:a16="http://schemas.microsoft.com/office/drawing/2014/main" id="{6F214991-D6A3-FC4C-6097-3D8081BCD68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961442" y="3950349"/>
            <a:ext cx="1819428" cy="2425904"/>
          </a:xfrm>
          <a:prstGeom prst="rect">
            <a:avLst/>
          </a:prstGeom>
          <a:ln>
            <a:solidFill>
              <a:schemeClr val="tx1"/>
            </a:solidFill>
          </a:ln>
        </p:spPr>
      </p:pic>
      <p:sp>
        <p:nvSpPr>
          <p:cNvPr id="10" name="Title 1">
            <a:extLst>
              <a:ext uri="{FF2B5EF4-FFF2-40B4-BE49-F238E27FC236}">
                <a16:creationId xmlns:a16="http://schemas.microsoft.com/office/drawing/2014/main" id="{C1D7E0CD-4127-6E68-3FE9-8697FD0D2505}"/>
              </a:ext>
            </a:extLst>
          </p:cNvPr>
          <p:cNvSpPr>
            <a:spLocks noGrp="1"/>
          </p:cNvSpPr>
          <p:nvPr>
            <p:ph type="title"/>
          </p:nvPr>
        </p:nvSpPr>
        <p:spPr>
          <a:xfrm>
            <a:off x="607725" y="168568"/>
            <a:ext cx="11298811" cy="977761"/>
          </a:xfrm>
        </p:spPr>
        <p:txBody>
          <a:bodyPr>
            <a:normAutofit/>
          </a:bodyPr>
          <a:lstStyle/>
          <a:p>
            <a:pPr algn="ctr"/>
            <a:r>
              <a:rPr lang="en-US" b="1" dirty="0" err="1">
                <a:cs typeface="Times New Roman"/>
              </a:rPr>
              <a:t>Sarn</a:t>
            </a:r>
            <a:r>
              <a:rPr lang="en-US" b="1" dirty="0">
                <a:cs typeface="Times New Roman"/>
              </a:rPr>
              <a:t> Helen Gold Vision</a:t>
            </a:r>
            <a:endParaRPr lang="en-US" b="1" dirty="0">
              <a:highlight>
                <a:srgbClr val="FFFF00"/>
              </a:highlight>
              <a:cs typeface="Times New Roman"/>
            </a:endParaRPr>
          </a:p>
        </p:txBody>
      </p:sp>
      <p:sp>
        <p:nvSpPr>
          <p:cNvPr id="7" name="Content Placeholder 2">
            <a:extLst>
              <a:ext uri="{FF2B5EF4-FFF2-40B4-BE49-F238E27FC236}">
                <a16:creationId xmlns:a16="http://schemas.microsoft.com/office/drawing/2014/main" id="{FC4966FB-F2D4-FBDD-D097-A050A0CA4225}"/>
              </a:ext>
            </a:extLst>
          </p:cNvPr>
          <p:cNvSpPr>
            <a:spLocks noGrp="1"/>
          </p:cNvSpPr>
          <p:nvPr>
            <p:ph idx="1"/>
          </p:nvPr>
        </p:nvSpPr>
        <p:spPr>
          <a:xfrm>
            <a:off x="5848961" y="1296235"/>
            <a:ext cx="5301048" cy="1625384"/>
          </a:xfrm>
          <a:solidFill>
            <a:schemeClr val="bg2"/>
          </a:solidFill>
        </p:spPr>
        <p:txBody>
          <a:bodyPr vert="horz" lIns="91440" tIns="45720" rIns="91440" bIns="45720" rtlCol="0" anchor="t">
            <a:normAutofit lnSpcReduction="10000"/>
          </a:bodyPr>
          <a:lstStyle/>
          <a:p>
            <a:pPr marL="0" indent="0" algn="ctr">
              <a:buNone/>
            </a:pPr>
            <a:r>
              <a:rPr lang="en-GB" sz="3900" i="1" dirty="0">
                <a:latin typeface="Calibri" panose="020F0502020204030204" pitchFamily="34" charset="0"/>
                <a:cs typeface="Times New Roman" panose="02020603050405020304" pitchFamily="18" charset="0"/>
              </a:rPr>
              <a:t>To locate, permit, and build the next gold mine in Wales</a:t>
            </a:r>
            <a:endParaRPr lang="en-GB" sz="4300" b="1" dirty="0">
              <a:latin typeface="Calibri" panose="020F0502020204030204" pitchFamily="34" charset="0"/>
              <a:cs typeface="Times New Roman" panose="02020603050405020304" pitchFamily="18" charset="0"/>
            </a:endParaRPr>
          </a:p>
          <a:p>
            <a:pPr marL="0" indent="0">
              <a:buNone/>
            </a:pPr>
            <a:endParaRPr lang="en-GB" sz="1800" dirty="0">
              <a:latin typeface="Calibri" panose="020F0502020204030204" pitchFamily="34" charset="0"/>
              <a:cs typeface="Times New Roman" panose="02020603050405020304" pitchFamily="18" charset="0"/>
            </a:endParaRPr>
          </a:p>
          <a:p>
            <a:pPr marL="0" indent="0">
              <a:buNone/>
            </a:pPr>
            <a:endParaRPr lang="en-GB" sz="1100" dirty="0">
              <a:latin typeface="Calibri" panose="020F0502020204030204"/>
              <a:ea typeface="+mn-lt"/>
              <a:cs typeface="Calibri" panose="020F0502020204030204"/>
            </a:endParaRPr>
          </a:p>
        </p:txBody>
      </p:sp>
      <p:pic>
        <p:nvPicPr>
          <p:cNvPr id="15" name="Picture 2">
            <a:extLst>
              <a:ext uri="{FF2B5EF4-FFF2-40B4-BE49-F238E27FC236}">
                <a16:creationId xmlns:a16="http://schemas.microsoft.com/office/drawing/2014/main" id="{13CE0EB1-8185-89AA-73ED-EFBC4DF5BC06}"/>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806525" y="3022263"/>
            <a:ext cx="2896775" cy="275826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6" name="Picture 3">
            <a:extLst>
              <a:ext uri="{FF2B5EF4-FFF2-40B4-BE49-F238E27FC236}">
                <a16:creationId xmlns:a16="http://schemas.microsoft.com/office/drawing/2014/main" id="{247B79C1-7529-8A82-4772-3543803A517F}"/>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8758318" y="3032752"/>
            <a:ext cx="2469183" cy="275825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8088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9A70C988-FCAF-4687-B77B-E34F4E79BB01}"/>
              </a:ext>
            </a:extLst>
          </p:cNvPr>
          <p:cNvSpPr>
            <a:spLocks noGrp="1"/>
          </p:cNvSpPr>
          <p:nvPr>
            <p:ph idx="1"/>
          </p:nvPr>
        </p:nvSpPr>
        <p:spPr>
          <a:xfrm>
            <a:off x="979715" y="1772817"/>
            <a:ext cx="4711703" cy="3148100"/>
          </a:xfrm>
        </p:spPr>
        <p:txBody>
          <a:bodyPr anchor="ctr">
            <a:normAutofit/>
          </a:bodyPr>
          <a:lstStyle/>
          <a:p>
            <a:pPr marL="0" indent="0">
              <a:buNone/>
            </a:pPr>
            <a:endParaRPr lang="en-GB" sz="2600" b="1" dirty="0">
              <a:latin typeface="Times New Roman" panose="02020603050405020304" pitchFamily="18" charset="0"/>
            </a:endParaRPr>
          </a:p>
          <a:p>
            <a:pPr marL="0" indent="0">
              <a:buNone/>
            </a:pPr>
            <a:endParaRPr lang="en-GB" sz="2600" dirty="0"/>
          </a:p>
          <a:p>
            <a:pPr marL="0" indent="0">
              <a:buNone/>
            </a:pPr>
            <a:endParaRPr lang="en-GB" sz="2000" dirty="0"/>
          </a:p>
        </p:txBody>
      </p:sp>
      <p:sp>
        <p:nvSpPr>
          <p:cNvPr id="6" name="TextBox 5">
            <a:extLst>
              <a:ext uri="{FF2B5EF4-FFF2-40B4-BE49-F238E27FC236}">
                <a16:creationId xmlns:a16="http://schemas.microsoft.com/office/drawing/2014/main" id="{163D3962-B0F4-4CA9-BD42-F839EACF1BAA}"/>
              </a:ext>
            </a:extLst>
          </p:cNvPr>
          <p:cNvSpPr txBox="1"/>
          <p:nvPr/>
        </p:nvSpPr>
        <p:spPr>
          <a:xfrm>
            <a:off x="641267" y="296540"/>
            <a:ext cx="11179486" cy="769441"/>
          </a:xfrm>
          <a:prstGeom prst="rect">
            <a:avLst/>
          </a:prstGeom>
          <a:noFill/>
        </p:spPr>
        <p:txBody>
          <a:bodyPr wrap="square" lIns="91440" tIns="45720" rIns="91440" bIns="45720" rtlCol="0" anchor="t">
            <a:spAutoFit/>
          </a:bodyPr>
          <a:lstStyle/>
          <a:p>
            <a:pPr algn="ctr"/>
            <a:r>
              <a:rPr lang="en-GB" sz="4400" b="1" dirty="0">
                <a:latin typeface="+mj-lt"/>
                <a:cs typeface="Times New Roman"/>
              </a:rPr>
              <a:t>A Welsh Gold Exploration Company</a:t>
            </a:r>
            <a:endParaRPr lang="en-US" sz="4400" b="1" dirty="0">
              <a:latin typeface="+mj-lt"/>
              <a:cs typeface="Times New Roman"/>
            </a:endParaRPr>
          </a:p>
        </p:txBody>
      </p:sp>
      <p:sp>
        <p:nvSpPr>
          <p:cNvPr id="8" name="TextBox 7">
            <a:extLst>
              <a:ext uri="{FF2B5EF4-FFF2-40B4-BE49-F238E27FC236}">
                <a16:creationId xmlns:a16="http://schemas.microsoft.com/office/drawing/2014/main" id="{4B48B0F5-F8A5-4AF8-BB89-162523BC845F}"/>
              </a:ext>
            </a:extLst>
          </p:cNvPr>
          <p:cNvSpPr txBox="1"/>
          <p:nvPr/>
        </p:nvSpPr>
        <p:spPr>
          <a:xfrm>
            <a:off x="5794479" y="1122514"/>
            <a:ext cx="5923213" cy="5893921"/>
          </a:xfrm>
          <a:prstGeom prst="rect">
            <a:avLst/>
          </a:prstGeom>
          <a:noFill/>
        </p:spPr>
        <p:txBody>
          <a:bodyPr wrap="square" lIns="91440" tIns="45720" rIns="91440" bIns="45720" rtlCol="0" anchor="t">
            <a:spAutoFit/>
          </a:bodyPr>
          <a:lstStyle/>
          <a:p>
            <a:pPr algn="ctr"/>
            <a:r>
              <a:rPr lang="en-GB" b="1" dirty="0">
                <a:solidFill>
                  <a:srgbClr val="000000"/>
                </a:solidFill>
                <a:ea typeface="Times New Roman" panose="02020603050405020304" pitchFamily="18" charset="0"/>
                <a:cs typeface="Times New Roman"/>
              </a:rPr>
              <a:t>Welsh team:</a:t>
            </a:r>
            <a:endParaRPr lang="en-US" b="1" dirty="0">
              <a:cs typeface="Calibri" panose="020F0502020204030204"/>
            </a:endParaRPr>
          </a:p>
          <a:p>
            <a:pPr marL="285750" indent="-285750">
              <a:buFont typeface="Arial" panose="020B0604020202020204" pitchFamily="34" charset="0"/>
              <a:buChar char="•"/>
            </a:pPr>
            <a:r>
              <a:rPr lang="en-GB" sz="1600" dirty="0">
                <a:solidFill>
                  <a:srgbClr val="000000"/>
                </a:solidFill>
                <a:cs typeface="Times New Roman"/>
              </a:rPr>
              <a:t>Board and management are either Welsh or live in Wales or both. </a:t>
            </a:r>
          </a:p>
          <a:p>
            <a:pPr marL="285750" indent="-285750">
              <a:buFont typeface="Arial" panose="020B0604020202020204" pitchFamily="34" charset="0"/>
              <a:buChar char="•"/>
            </a:pPr>
            <a:r>
              <a:rPr lang="en-GB" sz="1600" dirty="0">
                <a:solidFill>
                  <a:srgbClr val="000000"/>
                </a:solidFill>
                <a:cs typeface="Times New Roman"/>
              </a:rPr>
              <a:t>Field teams are geology students from Cardiff University</a:t>
            </a:r>
          </a:p>
          <a:p>
            <a:pPr marL="285750" indent="-285750">
              <a:buFont typeface="Arial" panose="020B0604020202020204" pitchFamily="34" charset="0"/>
              <a:buChar char="•"/>
            </a:pPr>
            <a:endParaRPr lang="en-GB" sz="1500" dirty="0">
              <a:solidFill>
                <a:srgbClr val="000000"/>
              </a:solidFill>
              <a:ea typeface="Times New Roman" panose="02020603050405020304" pitchFamily="18" charset="0"/>
              <a:cs typeface="Times New Roman" panose="02020603050405020304" pitchFamily="18" charset="0"/>
            </a:endParaRPr>
          </a:p>
          <a:p>
            <a:pPr algn="ctr"/>
            <a:r>
              <a:rPr lang="en-GB" b="1" dirty="0">
                <a:solidFill>
                  <a:srgbClr val="000000"/>
                </a:solidFill>
                <a:ea typeface="Times New Roman" panose="02020603050405020304" pitchFamily="18" charset="0"/>
                <a:cs typeface="Times New Roman"/>
              </a:rPr>
              <a:t>Local community benefits:</a:t>
            </a:r>
          </a:p>
          <a:p>
            <a:pPr marL="285750" indent="-285750">
              <a:buFont typeface="Arial,Sans-Serif"/>
              <a:buChar char="•"/>
            </a:pPr>
            <a:r>
              <a:rPr lang="en-GB" sz="1600" dirty="0">
                <a:solidFill>
                  <a:srgbClr val="000000"/>
                </a:solidFill>
                <a:cs typeface="Times New Roman"/>
              </a:rPr>
              <a:t>Keeping local community aware of and updated on our activities.</a:t>
            </a:r>
          </a:p>
          <a:p>
            <a:pPr marL="285750" indent="-285750">
              <a:buFont typeface="Arial,Sans-Serif"/>
              <a:buChar char="•"/>
            </a:pPr>
            <a:r>
              <a:rPr lang="en-GB" sz="1600" dirty="0">
                <a:solidFill>
                  <a:srgbClr val="000000"/>
                </a:solidFill>
                <a:cs typeface="Times New Roman"/>
              </a:rPr>
              <a:t>Ensuring the project benefits the local community through procurement of local services and potentially via employment opportunities.</a:t>
            </a:r>
          </a:p>
          <a:p>
            <a:pPr marL="285750" indent="-285750">
              <a:buFont typeface="Arial,Sans-Serif"/>
              <a:buChar char="•"/>
            </a:pPr>
            <a:r>
              <a:rPr lang="en-GB" sz="1600" dirty="0">
                <a:solidFill>
                  <a:srgbClr val="000000"/>
                </a:solidFill>
                <a:cs typeface="Times New Roman"/>
              </a:rPr>
              <a:t>Committing a portion of our exploration expenditure to a fund to be used to benefit the communities in which we explore.</a:t>
            </a:r>
          </a:p>
          <a:p>
            <a:pPr marL="285750" indent="-285750">
              <a:buFont typeface="Arial,Sans-Serif"/>
              <a:buChar char="•"/>
            </a:pPr>
            <a:endParaRPr lang="en-GB" sz="1500" dirty="0">
              <a:ea typeface="+mn-lt"/>
              <a:cs typeface="Times New Roman"/>
            </a:endParaRPr>
          </a:p>
          <a:p>
            <a:pPr algn="ctr"/>
            <a:r>
              <a:rPr lang="en-GB" b="1" dirty="0">
                <a:solidFill>
                  <a:srgbClr val="000000"/>
                </a:solidFill>
                <a:ea typeface="Times New Roman" panose="02020603050405020304" pitchFamily="18" charset="0"/>
                <a:cs typeface="Times New Roman"/>
              </a:rPr>
              <a:t>Low Environmental impact:</a:t>
            </a:r>
          </a:p>
          <a:p>
            <a:pPr marL="285750" indent="-285750">
              <a:buFont typeface="Arial" panose="020B0604020202020204" pitchFamily="34" charset="0"/>
              <a:buChar char="•"/>
            </a:pPr>
            <a:r>
              <a:rPr lang="en-GB" sz="1600" dirty="0">
                <a:solidFill>
                  <a:srgbClr val="000000"/>
                </a:solidFill>
                <a:ea typeface="Times New Roman" panose="02020603050405020304" pitchFamily="18" charset="0"/>
                <a:cs typeface="Times New Roman"/>
              </a:rPr>
              <a:t>Environmentally responsible - all field activities will be conducted with both the environment and local community in mind. </a:t>
            </a:r>
          </a:p>
          <a:p>
            <a:pPr marL="285750" indent="-285750">
              <a:buFont typeface="Arial" panose="020B0604020202020204" pitchFamily="34" charset="0"/>
              <a:buChar char="•"/>
            </a:pPr>
            <a:r>
              <a:rPr lang="en-GB" sz="1600" dirty="0">
                <a:solidFill>
                  <a:srgbClr val="000000"/>
                </a:solidFill>
                <a:ea typeface="Times New Roman" panose="02020603050405020304" pitchFamily="18" charset="0"/>
                <a:cs typeface="Times New Roman"/>
              </a:rPr>
              <a:t>Current  field activities are low impact, soil and stream sediment sampling undertaken with a leave no trace approach. </a:t>
            </a:r>
          </a:p>
          <a:p>
            <a:pPr marL="285750" indent="-285750">
              <a:buFont typeface="Arial" panose="020B0604020202020204" pitchFamily="34" charset="0"/>
              <a:buChar char="•"/>
            </a:pPr>
            <a:r>
              <a:rPr lang="en-GB" sz="1600" dirty="0">
                <a:solidFill>
                  <a:srgbClr val="000000"/>
                </a:solidFill>
                <a:cs typeface="Times New Roman"/>
              </a:rPr>
              <a:t>Any future mine would be underground with very low surface footprint. (</a:t>
            </a:r>
            <a:r>
              <a:rPr lang="en-GB" sz="1600" dirty="0" err="1">
                <a:solidFill>
                  <a:srgbClr val="000000"/>
                </a:solidFill>
                <a:cs typeface="Times New Roman"/>
              </a:rPr>
              <a:t>Scotgold’s</a:t>
            </a:r>
            <a:r>
              <a:rPr lang="en-GB" sz="1600" dirty="0">
                <a:solidFill>
                  <a:srgbClr val="000000"/>
                </a:solidFill>
                <a:cs typeface="Times New Roman"/>
              </a:rPr>
              <a:t> </a:t>
            </a:r>
            <a:r>
              <a:rPr lang="en-GB" sz="1600" dirty="0" err="1">
                <a:solidFill>
                  <a:srgbClr val="000000"/>
                </a:solidFill>
                <a:cs typeface="Times New Roman"/>
              </a:rPr>
              <a:t>Cononish</a:t>
            </a:r>
            <a:r>
              <a:rPr lang="en-GB" sz="1600" dirty="0">
                <a:solidFill>
                  <a:srgbClr val="000000"/>
                </a:solidFill>
                <a:cs typeface="Times New Roman"/>
              </a:rPr>
              <a:t> mine was permitted and is active in a National Park)</a:t>
            </a:r>
            <a:endParaRPr lang="en-GB" sz="1600" dirty="0">
              <a:cs typeface="Times New Roman"/>
            </a:endParaRPr>
          </a:p>
          <a:p>
            <a:endParaRPr lang="en-GB" sz="1600" dirty="0">
              <a:solidFill>
                <a:srgbClr val="000000"/>
              </a:solidFill>
              <a:effectLst/>
              <a:latin typeface="Times New Roman"/>
              <a:ea typeface="Calibri" panose="020F0502020204030204" pitchFamily="34" charset="0"/>
              <a:cs typeface="Times New Roman"/>
            </a:endParaRPr>
          </a:p>
          <a:p>
            <a:pPr marL="285750" lvl="0" indent="-285750">
              <a:spcAft>
                <a:spcPts val="600"/>
              </a:spcAft>
              <a:buSzPts val="1000"/>
              <a:buFont typeface="Arial" panose="020B0604020202020204" pitchFamily="34" charset="0"/>
              <a:buChar char="•"/>
              <a:tabLst>
                <a:tab pos="457200" algn="l"/>
              </a:tabLst>
            </a:pPr>
            <a:endParaRPr lang="en-GB"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tabLst>
                <a:tab pos="457200" algn="l"/>
              </a:tabLst>
            </a:pPr>
            <a:endPar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grpSp>
        <p:nvGrpSpPr>
          <p:cNvPr id="3" name="Group 2">
            <a:extLst>
              <a:ext uri="{FF2B5EF4-FFF2-40B4-BE49-F238E27FC236}">
                <a16:creationId xmlns:a16="http://schemas.microsoft.com/office/drawing/2014/main" id="{92E5139E-21C2-144E-6FC1-947E2EA8A493}"/>
              </a:ext>
            </a:extLst>
          </p:cNvPr>
          <p:cNvGrpSpPr/>
          <p:nvPr/>
        </p:nvGrpSpPr>
        <p:grpSpPr>
          <a:xfrm>
            <a:off x="9204121" y="5949892"/>
            <a:ext cx="2985081" cy="908806"/>
            <a:chOff x="9204121" y="699"/>
            <a:chExt cx="2985081" cy="908806"/>
          </a:xfrm>
        </p:grpSpPr>
        <p:sp>
          <p:nvSpPr>
            <p:cNvPr id="13" name="Rectangle 12">
              <a:extLst>
                <a:ext uri="{FF2B5EF4-FFF2-40B4-BE49-F238E27FC236}">
                  <a16:creationId xmlns:a16="http://schemas.microsoft.com/office/drawing/2014/main" id="{EBEADCCA-67A1-6543-CAB8-110775E74BB3}"/>
                </a:ext>
              </a:extLst>
            </p:cNvPr>
            <p:cNvSpPr/>
            <p:nvPr/>
          </p:nvSpPr>
          <p:spPr>
            <a:xfrm>
              <a:off x="9204121" y="699"/>
              <a:ext cx="2985081" cy="9088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descr="Logo&#10;&#10;Description automatically generated">
              <a:extLst>
                <a:ext uri="{FF2B5EF4-FFF2-40B4-BE49-F238E27FC236}">
                  <a16:creationId xmlns:a16="http://schemas.microsoft.com/office/drawing/2014/main" id="{CBA3BDB9-97A9-53CB-8A2A-E08D0FE8BA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303244" y="75703"/>
              <a:ext cx="2814433" cy="738325"/>
            </a:xfrm>
            <a:prstGeom prst="rect">
              <a:avLst/>
            </a:prstGeom>
          </p:spPr>
        </p:pic>
      </p:grpSp>
      <p:pic>
        <p:nvPicPr>
          <p:cNvPr id="2" name="Picture 1" descr="A group of people standing in a muddy area&#10;&#10;Description automatically generated with low confidence">
            <a:extLst>
              <a:ext uri="{FF2B5EF4-FFF2-40B4-BE49-F238E27FC236}">
                <a16:creationId xmlns:a16="http://schemas.microsoft.com/office/drawing/2014/main" id="{AE41836A-F368-6B34-26C2-CD2585D6518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3147" y="1331229"/>
            <a:ext cx="4779722" cy="2367602"/>
          </a:xfrm>
          <a:prstGeom prst="rect">
            <a:avLst/>
          </a:prstGeom>
          <a:ln>
            <a:solidFill>
              <a:schemeClr val="tx1"/>
            </a:solidFill>
          </a:ln>
        </p:spPr>
      </p:pic>
      <p:pic>
        <p:nvPicPr>
          <p:cNvPr id="4" name="Picture 3">
            <a:extLst>
              <a:ext uri="{FF2B5EF4-FFF2-40B4-BE49-F238E27FC236}">
                <a16:creationId xmlns:a16="http://schemas.microsoft.com/office/drawing/2014/main" id="{9A161DA5-37BD-33F3-F3EE-4596EC1086C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flipH="1">
            <a:off x="2916816" y="3821044"/>
            <a:ext cx="2296053" cy="2454656"/>
          </a:xfrm>
          <a:prstGeom prst="rect">
            <a:avLst/>
          </a:prstGeom>
          <a:ln>
            <a:solidFill>
              <a:schemeClr val="tx1"/>
            </a:solidFill>
          </a:ln>
        </p:spPr>
      </p:pic>
      <p:pic>
        <p:nvPicPr>
          <p:cNvPr id="7" name="Picture 6">
            <a:extLst>
              <a:ext uri="{FF2B5EF4-FFF2-40B4-BE49-F238E27FC236}">
                <a16:creationId xmlns:a16="http://schemas.microsoft.com/office/drawing/2014/main" id="{F42A7F32-687B-914B-8B6C-5721DDC6829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33147" y="3821044"/>
            <a:ext cx="2350344" cy="2438846"/>
          </a:xfrm>
          <a:prstGeom prst="rect">
            <a:avLst/>
          </a:prstGeom>
          <a:ln>
            <a:solidFill>
              <a:schemeClr val="tx1"/>
            </a:solidFill>
          </a:ln>
        </p:spPr>
      </p:pic>
    </p:spTree>
    <p:extLst>
      <p:ext uri="{BB962C8B-B14F-4D97-AF65-F5344CB8AC3E}">
        <p14:creationId xmlns:p14="http://schemas.microsoft.com/office/powerpoint/2010/main" val="6232638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A15E7-D55D-924C-8F94-842EE67CCA54}"/>
              </a:ext>
            </a:extLst>
          </p:cNvPr>
          <p:cNvSpPr>
            <a:spLocks noGrp="1"/>
          </p:cNvSpPr>
          <p:nvPr>
            <p:ph type="title"/>
          </p:nvPr>
        </p:nvSpPr>
        <p:spPr>
          <a:xfrm>
            <a:off x="605481" y="375334"/>
            <a:ext cx="11298811" cy="799108"/>
          </a:xfrm>
        </p:spPr>
        <p:txBody>
          <a:bodyPr>
            <a:normAutofit/>
          </a:bodyPr>
          <a:lstStyle/>
          <a:p>
            <a:pPr algn="ctr"/>
            <a:r>
              <a:rPr lang="en-US" b="1" dirty="0">
                <a:cs typeface="Times New Roman"/>
              </a:rPr>
              <a:t>A Long History of Gold Mining in Wales </a:t>
            </a:r>
            <a:endParaRPr lang="en-US" b="1" dirty="0">
              <a:highlight>
                <a:srgbClr val="FFFF00"/>
              </a:highlight>
              <a:cs typeface="Times New Roman"/>
            </a:endParaRPr>
          </a:p>
        </p:txBody>
      </p:sp>
      <p:sp>
        <p:nvSpPr>
          <p:cNvPr id="3" name="Content Placeholder 2">
            <a:extLst>
              <a:ext uri="{FF2B5EF4-FFF2-40B4-BE49-F238E27FC236}">
                <a16:creationId xmlns:a16="http://schemas.microsoft.com/office/drawing/2014/main" id="{23A46F31-D366-E548-B4E6-D51C73CBE926}"/>
              </a:ext>
            </a:extLst>
          </p:cNvPr>
          <p:cNvSpPr>
            <a:spLocks noGrp="1"/>
          </p:cNvSpPr>
          <p:nvPr>
            <p:ph idx="1"/>
          </p:nvPr>
        </p:nvSpPr>
        <p:spPr>
          <a:xfrm>
            <a:off x="5536295" y="1470015"/>
            <a:ext cx="6367997" cy="5721177"/>
          </a:xfrm>
        </p:spPr>
        <p:txBody>
          <a:bodyPr vert="horz" lIns="91440" tIns="45720" rIns="91440" bIns="45720" rtlCol="0" anchor="t">
            <a:normAutofit/>
          </a:bodyPr>
          <a:lstStyle/>
          <a:p>
            <a:r>
              <a:rPr lang="en-GB" sz="2000" dirty="0">
                <a:latin typeface="Calibri" panose="020F0502020204030204" pitchFamily="34" charset="0"/>
                <a:ea typeface="Calibri" panose="020F0502020204030204" pitchFamily="34" charset="0"/>
                <a:cs typeface="Times New Roman" panose="02020603050405020304" pitchFamily="18" charset="0"/>
              </a:rPr>
              <a:t>The Romans came to Wales for gold. </a:t>
            </a:r>
          </a:p>
          <a:p>
            <a:r>
              <a:rPr lang="en-GB" sz="2000" b="1" dirty="0" err="1">
                <a:effectLst/>
                <a:latin typeface="Calibri" panose="020F0502020204030204" pitchFamily="34" charset="0"/>
                <a:ea typeface="Calibri" panose="020F0502020204030204" pitchFamily="34" charset="0"/>
                <a:cs typeface="Times New Roman" panose="02020603050405020304" pitchFamily="18" charset="0"/>
              </a:rPr>
              <a:t>Dolaucothi</a:t>
            </a:r>
            <a:r>
              <a:rPr lang="en-GB" sz="2000" dirty="0">
                <a:effectLst/>
                <a:latin typeface="Calibri" panose="020F0502020204030204" pitchFamily="34" charset="0"/>
                <a:ea typeface="Calibri" panose="020F0502020204030204" pitchFamily="34" charset="0"/>
                <a:cs typeface="Times New Roman" panose="02020603050405020304" pitchFamily="18" charset="0"/>
              </a:rPr>
              <a:t> was the only </a:t>
            </a:r>
            <a:r>
              <a:rPr lang="en-GB" sz="2000" dirty="0">
                <a:latin typeface="Calibri" panose="020F0502020204030204" pitchFamily="34" charset="0"/>
                <a:ea typeface="Calibri" panose="020F0502020204030204" pitchFamily="34" charset="0"/>
                <a:cs typeface="Times New Roman" panose="02020603050405020304" pitchFamily="18" charset="0"/>
              </a:rPr>
              <a:t>Roman gold mine in Britain.  </a:t>
            </a:r>
          </a:p>
          <a:p>
            <a:r>
              <a:rPr lang="en-GB" sz="2000" b="1" dirty="0" err="1">
                <a:latin typeface="Calibri" panose="020F0502020204030204" pitchFamily="34" charset="0"/>
                <a:ea typeface="Calibri" panose="020F0502020204030204" pitchFamily="34" charset="0"/>
                <a:cs typeface="Times New Roman" panose="02020603050405020304" pitchFamily="18" charset="0"/>
              </a:rPr>
              <a:t>Dolaucothi</a:t>
            </a:r>
            <a:r>
              <a:rPr lang="en-GB" sz="2000" dirty="0">
                <a:latin typeface="Calibri" panose="020F0502020204030204" pitchFamily="34" charset="0"/>
                <a:ea typeface="Calibri" panose="020F0502020204030204" pitchFamily="34" charset="0"/>
                <a:cs typeface="Times New Roman" panose="02020603050405020304" pitchFamily="18" charset="0"/>
              </a:rPr>
              <a:t> mined again in C 19</a:t>
            </a:r>
            <a:r>
              <a:rPr lang="en-GB" sz="2000" baseline="30000" dirty="0">
                <a:latin typeface="Calibri" panose="020F0502020204030204" pitchFamily="34" charset="0"/>
                <a:ea typeface="Calibri" panose="020F0502020204030204" pitchFamily="34" charset="0"/>
                <a:cs typeface="Times New Roman" panose="02020603050405020304" pitchFamily="18" charset="0"/>
              </a:rPr>
              <a:t>th</a:t>
            </a:r>
            <a:r>
              <a:rPr lang="en-GB" sz="2000" dirty="0">
                <a:latin typeface="Calibri" panose="020F0502020204030204" pitchFamily="34" charset="0"/>
                <a:ea typeface="Calibri" panose="020F0502020204030204" pitchFamily="34" charset="0"/>
                <a:cs typeface="Times New Roman" panose="02020603050405020304" pitchFamily="18" charset="0"/>
              </a:rPr>
              <a:t>  &amp; C 20</a:t>
            </a:r>
            <a:r>
              <a:rPr lang="en-GB" sz="2000" baseline="30000" dirty="0">
                <a:latin typeface="Calibri" panose="020F0502020204030204" pitchFamily="34" charset="0"/>
                <a:ea typeface="Calibri" panose="020F0502020204030204" pitchFamily="34" charset="0"/>
                <a:cs typeface="Times New Roman" panose="02020603050405020304" pitchFamily="18" charset="0"/>
              </a:rPr>
              <a:t>th</a:t>
            </a:r>
            <a:r>
              <a:rPr lang="en-GB" sz="2000" dirty="0">
                <a:latin typeface="Calibri" panose="020F0502020204030204" pitchFamily="34" charset="0"/>
                <a:ea typeface="Calibri" panose="020F0502020204030204" pitchFamily="34" charset="0"/>
                <a:cs typeface="Times New Roman" panose="02020603050405020304" pitchFamily="18" charset="0"/>
              </a:rPr>
              <a:t>  and closed in 1939 (WWII).  It was allowed to flood and never reopened – </a:t>
            </a:r>
            <a:r>
              <a:rPr lang="en-GB" sz="2000" i="1" dirty="0">
                <a:latin typeface="Calibri" panose="020F0502020204030204" pitchFamily="34" charset="0"/>
                <a:ea typeface="Calibri" panose="020F0502020204030204" pitchFamily="34" charset="0"/>
                <a:cs typeface="Times New Roman" panose="02020603050405020304" pitchFamily="18" charset="0"/>
              </a:rPr>
              <a:t>it didn’t run out of ore</a:t>
            </a:r>
            <a:r>
              <a:rPr lang="en-GB" sz="2000" dirty="0">
                <a:latin typeface="Calibri" panose="020F0502020204030204" pitchFamily="34" charset="0"/>
                <a:ea typeface="Calibri" panose="020F0502020204030204" pitchFamily="34" charset="0"/>
                <a:cs typeface="Times New Roman" panose="02020603050405020304" pitchFamily="18" charset="0"/>
              </a:rPr>
              <a:t>.</a:t>
            </a:r>
          </a:p>
          <a:p>
            <a:r>
              <a:rPr lang="en-GB" sz="2000" b="1" dirty="0" err="1">
                <a:effectLst/>
                <a:latin typeface="Calibri" panose="020F0502020204030204" pitchFamily="34" charset="0"/>
                <a:ea typeface="Calibri" panose="020F0502020204030204" pitchFamily="34" charset="0"/>
                <a:cs typeface="Times New Roman" panose="02020603050405020304" pitchFamily="18" charset="0"/>
              </a:rPr>
              <a:t>Clogau</a:t>
            </a:r>
            <a:r>
              <a:rPr lang="en-GB" sz="2000" dirty="0">
                <a:effectLst/>
                <a:latin typeface="Calibri" panose="020F0502020204030204" pitchFamily="34" charset="0"/>
                <a:ea typeface="Calibri" panose="020F0502020204030204" pitchFamily="34" charset="0"/>
                <a:cs typeface="Times New Roman" panose="02020603050405020304" pitchFamily="18" charset="0"/>
              </a:rPr>
              <a:t> in N Wales discovered in </a:t>
            </a:r>
            <a:r>
              <a:rPr lang="en-GB" sz="2000" dirty="0">
                <a:latin typeface="Calibri" panose="020F0502020204030204" pitchFamily="34" charset="0"/>
                <a:ea typeface="Calibri" panose="020F0502020204030204" pitchFamily="34" charset="0"/>
                <a:cs typeface="Times New Roman" panose="02020603050405020304" pitchFamily="18" charset="0"/>
              </a:rPr>
              <a:t>C 19</a:t>
            </a:r>
            <a:r>
              <a:rPr lang="en-GB" sz="2000" baseline="30000" dirty="0">
                <a:latin typeface="Calibri" panose="020F0502020204030204" pitchFamily="34" charset="0"/>
                <a:ea typeface="Calibri" panose="020F0502020204030204" pitchFamily="34" charset="0"/>
                <a:cs typeface="Times New Roman" panose="02020603050405020304" pitchFamily="18" charset="0"/>
              </a:rPr>
              <a:t>th </a:t>
            </a:r>
            <a:r>
              <a:rPr lang="en-GB" sz="2000" dirty="0">
                <a:latin typeface="Calibri" panose="020F0502020204030204" pitchFamily="34" charset="0"/>
                <a:ea typeface="Calibri" panose="020F0502020204030204" pitchFamily="34" charset="0"/>
                <a:cs typeface="Times New Roman" panose="02020603050405020304" pitchFamily="18" charset="0"/>
              </a:rPr>
              <a:t>closed in 1998</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r>
              <a:rPr lang="en-GB" sz="2000" dirty="0">
                <a:latin typeface="Calibri" panose="020F0502020204030204" pitchFamily="34" charset="0"/>
                <a:cs typeface="Times New Roman" panose="02020603050405020304" pitchFamily="18" charset="0"/>
              </a:rPr>
              <a:t>British Geological Survey shows alluvial gold in N &amp; W Wales </a:t>
            </a:r>
          </a:p>
          <a:p>
            <a:pPr lvl="1">
              <a:buFont typeface="Wingdings" pitchFamily="2" charset="2"/>
              <a:buChar char="Ø"/>
            </a:pPr>
            <a:r>
              <a:rPr lang="en-GB" sz="2000" i="1" dirty="0">
                <a:latin typeface="Calibri" panose="020F0502020204030204" pitchFamily="34" charset="0"/>
                <a:cs typeface="Times New Roman" panose="02020603050405020304" pitchFamily="18" charset="0"/>
              </a:rPr>
              <a:t>where did it all come from</a:t>
            </a:r>
            <a:r>
              <a:rPr lang="en-GB" sz="2000" dirty="0">
                <a:latin typeface="Calibri" panose="020F0502020204030204" pitchFamily="34" charset="0"/>
                <a:cs typeface="Times New Roman" panose="02020603050405020304" pitchFamily="18" charset="0"/>
              </a:rPr>
              <a:t>?</a:t>
            </a:r>
          </a:p>
          <a:p>
            <a:r>
              <a:rPr lang="en-GB" sz="2000" dirty="0">
                <a:latin typeface="Calibri" panose="020F0502020204030204" pitchFamily="34" charset="0"/>
                <a:cs typeface="Times New Roman" panose="02020603050405020304" pitchFamily="18" charset="0"/>
              </a:rPr>
              <a:t>SHG focus on:</a:t>
            </a:r>
          </a:p>
          <a:p>
            <a:pPr lvl="1"/>
            <a:r>
              <a:rPr lang="en-GB" sz="2000" dirty="0">
                <a:latin typeface="Calibri" panose="020F0502020204030204" pitchFamily="34" charset="0"/>
                <a:cs typeface="Times New Roman" panose="02020603050405020304" pitchFamily="18" charset="0"/>
              </a:rPr>
              <a:t>Pembrokeshire –alluvial gold, no known source</a:t>
            </a:r>
          </a:p>
          <a:p>
            <a:pPr lvl="1"/>
            <a:r>
              <a:rPr lang="en-GB" sz="2000" dirty="0">
                <a:latin typeface="Calibri" panose="020F0502020204030204" pitchFamily="34" charset="0"/>
                <a:cs typeface="Times New Roman" panose="02020603050405020304" pitchFamily="18" charset="0"/>
              </a:rPr>
              <a:t>Carmarthenshire  </a:t>
            </a:r>
            <a:r>
              <a:rPr lang="en-GB" sz="1800" dirty="0">
                <a:latin typeface="Calibri" panose="020F0502020204030204" pitchFamily="34" charset="0"/>
                <a:cs typeface="Times New Roman" panose="02020603050405020304" pitchFamily="18" charset="0"/>
              </a:rPr>
              <a:t>-  </a:t>
            </a:r>
            <a:r>
              <a:rPr lang="en-GB" sz="2000" dirty="0">
                <a:latin typeface="Calibri" panose="020F0502020204030204" pitchFamily="34" charset="0"/>
                <a:cs typeface="Times New Roman" panose="02020603050405020304" pitchFamily="18" charset="0"/>
              </a:rPr>
              <a:t>“the best place to find a gold mine is near an existing gold mine”</a:t>
            </a:r>
            <a:br>
              <a:rPr lang="en-GB" sz="1200" dirty="0">
                <a:latin typeface="Times New Roman"/>
              </a:rPr>
            </a:br>
            <a:r>
              <a:rPr lang="en-GB" sz="1200" dirty="0">
                <a:latin typeface="Times New Roman"/>
                <a:cs typeface="Times New Roman"/>
              </a:rPr>
              <a:t>	</a:t>
            </a:r>
          </a:p>
        </p:txBody>
      </p:sp>
      <p:grpSp>
        <p:nvGrpSpPr>
          <p:cNvPr id="13" name="Group 12">
            <a:extLst>
              <a:ext uri="{FF2B5EF4-FFF2-40B4-BE49-F238E27FC236}">
                <a16:creationId xmlns:a16="http://schemas.microsoft.com/office/drawing/2014/main" id="{23B8C9B9-D5FB-E275-6A05-1AD8F677A2BA}"/>
              </a:ext>
            </a:extLst>
          </p:cNvPr>
          <p:cNvGrpSpPr/>
          <p:nvPr/>
        </p:nvGrpSpPr>
        <p:grpSpPr>
          <a:xfrm>
            <a:off x="9204121" y="5949892"/>
            <a:ext cx="2985081" cy="908806"/>
            <a:chOff x="9204121" y="699"/>
            <a:chExt cx="2985081" cy="908806"/>
          </a:xfrm>
        </p:grpSpPr>
        <p:sp>
          <p:nvSpPr>
            <p:cNvPr id="11" name="Rectangle 10">
              <a:extLst>
                <a:ext uri="{FF2B5EF4-FFF2-40B4-BE49-F238E27FC236}">
                  <a16:creationId xmlns:a16="http://schemas.microsoft.com/office/drawing/2014/main" id="{C24123D2-AA9B-D9A5-BA31-C1F2D70B0C08}"/>
                </a:ext>
              </a:extLst>
            </p:cNvPr>
            <p:cNvSpPr/>
            <p:nvPr/>
          </p:nvSpPr>
          <p:spPr>
            <a:xfrm>
              <a:off x="9204121" y="699"/>
              <a:ext cx="2985081" cy="9088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descr="Logo&#10;&#10;Description automatically generated">
              <a:extLst>
                <a:ext uri="{FF2B5EF4-FFF2-40B4-BE49-F238E27FC236}">
                  <a16:creationId xmlns:a16="http://schemas.microsoft.com/office/drawing/2014/main" id="{7744A0FE-68F3-B19E-58F8-AAF5649B8E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03244" y="75703"/>
              <a:ext cx="2814433" cy="738325"/>
            </a:xfrm>
            <a:prstGeom prst="rect">
              <a:avLst/>
            </a:prstGeom>
          </p:spPr>
        </p:pic>
      </p:grpSp>
      <p:pic>
        <p:nvPicPr>
          <p:cNvPr id="6" name="Picture 5" descr="A picture containing text, map, illustration, graphic design&#10;&#10;Description automatically generated">
            <a:extLst>
              <a:ext uri="{FF2B5EF4-FFF2-40B4-BE49-F238E27FC236}">
                <a16:creationId xmlns:a16="http://schemas.microsoft.com/office/drawing/2014/main" id="{FE935048-47C9-AC6D-7586-783A033614DB}"/>
              </a:ext>
            </a:extLst>
          </p:cNvPr>
          <p:cNvPicPr>
            <a:picLocks noChangeAspect="1"/>
          </p:cNvPicPr>
          <p:nvPr/>
        </p:nvPicPr>
        <p:blipFill rotWithShape="1">
          <a:blip r:embed="rId4">
            <a:extLst>
              <a:ext uri="{28A0092B-C50C-407E-A947-70E740481C1C}">
                <a14:useLocalDpi xmlns:a14="http://schemas.microsoft.com/office/drawing/2010/main" val="0"/>
              </a:ext>
            </a:extLst>
          </a:blip>
          <a:srcRect r="43743"/>
          <a:stretch/>
        </p:blipFill>
        <p:spPr>
          <a:xfrm>
            <a:off x="811472" y="1174442"/>
            <a:ext cx="4372491" cy="5498903"/>
          </a:xfrm>
          <a:prstGeom prst="rect">
            <a:avLst/>
          </a:prstGeom>
        </p:spPr>
      </p:pic>
    </p:spTree>
    <p:extLst>
      <p:ext uri="{BB962C8B-B14F-4D97-AF65-F5344CB8AC3E}">
        <p14:creationId xmlns:p14="http://schemas.microsoft.com/office/powerpoint/2010/main" val="3080273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outdoor, cloud, grass, clothing&#10;&#10;Description automatically generated">
            <a:extLst>
              <a:ext uri="{FF2B5EF4-FFF2-40B4-BE49-F238E27FC236}">
                <a16:creationId xmlns:a16="http://schemas.microsoft.com/office/drawing/2014/main" id="{89BAE887-8BE3-BAE0-AD01-A8942306623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634308" y="5087241"/>
            <a:ext cx="1286419" cy="1405633"/>
          </a:xfrm>
          <a:prstGeom prst="rect">
            <a:avLst/>
          </a:prstGeom>
        </p:spPr>
      </p:pic>
      <p:pic>
        <p:nvPicPr>
          <p:cNvPr id="7" name="Picture 6" descr="A person wearing a hat&#10;&#10;Description automatically generated with low confidence">
            <a:extLst>
              <a:ext uri="{FF2B5EF4-FFF2-40B4-BE49-F238E27FC236}">
                <a16:creationId xmlns:a16="http://schemas.microsoft.com/office/drawing/2014/main" id="{17B1ED4F-8D01-FA78-376B-B94B4731AA4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597466" y="3681809"/>
            <a:ext cx="1312167" cy="1306354"/>
          </a:xfrm>
          <a:prstGeom prst="rect">
            <a:avLst/>
          </a:prstGeom>
        </p:spPr>
      </p:pic>
      <p:pic>
        <p:nvPicPr>
          <p:cNvPr id="10" name="Picture 9">
            <a:extLst>
              <a:ext uri="{FF2B5EF4-FFF2-40B4-BE49-F238E27FC236}">
                <a16:creationId xmlns:a16="http://schemas.microsoft.com/office/drawing/2014/main" id="{34836BED-190E-B580-AC13-7EA16E1475A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604780" y="2337355"/>
            <a:ext cx="1300707" cy="1295163"/>
          </a:xfrm>
          <a:prstGeom prst="rect">
            <a:avLst/>
          </a:prstGeom>
        </p:spPr>
      </p:pic>
      <p:sp>
        <p:nvSpPr>
          <p:cNvPr id="2" name="Title 1">
            <a:extLst>
              <a:ext uri="{FF2B5EF4-FFF2-40B4-BE49-F238E27FC236}">
                <a16:creationId xmlns:a16="http://schemas.microsoft.com/office/drawing/2014/main" id="{4E38CA38-3445-064C-8E53-76040DF2B8D8}"/>
              </a:ext>
            </a:extLst>
          </p:cNvPr>
          <p:cNvSpPr>
            <a:spLocks noGrp="1"/>
          </p:cNvSpPr>
          <p:nvPr>
            <p:ph type="title"/>
          </p:nvPr>
        </p:nvSpPr>
        <p:spPr>
          <a:xfrm>
            <a:off x="870856" y="365126"/>
            <a:ext cx="10482943" cy="577672"/>
          </a:xfrm>
        </p:spPr>
        <p:txBody>
          <a:bodyPr>
            <a:noAutofit/>
          </a:bodyPr>
          <a:lstStyle/>
          <a:p>
            <a:pPr algn="ctr"/>
            <a:r>
              <a:rPr lang="en-US" dirty="0">
                <a:latin typeface="+mn-lt"/>
              </a:rPr>
              <a:t>Team</a:t>
            </a:r>
          </a:p>
        </p:txBody>
      </p:sp>
      <p:graphicFrame>
        <p:nvGraphicFramePr>
          <p:cNvPr id="4" name="Table 3">
            <a:extLst>
              <a:ext uri="{FF2B5EF4-FFF2-40B4-BE49-F238E27FC236}">
                <a16:creationId xmlns:a16="http://schemas.microsoft.com/office/drawing/2014/main" id="{4CA477AA-B136-0247-9748-33B3DDB42DB3}"/>
              </a:ext>
            </a:extLst>
          </p:cNvPr>
          <p:cNvGraphicFramePr>
            <a:graphicFrameLocks noGrp="1"/>
          </p:cNvGraphicFramePr>
          <p:nvPr>
            <p:extLst>
              <p:ext uri="{D42A27DB-BD31-4B8C-83A1-F6EECF244321}">
                <p14:modId xmlns:p14="http://schemas.microsoft.com/office/powerpoint/2010/main" val="196897576"/>
              </p:ext>
            </p:extLst>
          </p:nvPr>
        </p:nvGraphicFramePr>
        <p:xfrm>
          <a:off x="393829" y="3677681"/>
          <a:ext cx="11408420" cy="1310640"/>
        </p:xfrm>
        <a:graphic>
          <a:graphicData uri="http://schemas.openxmlformats.org/drawingml/2006/table">
            <a:tbl>
              <a:tblPr bandRow="1">
                <a:tableStyleId>{5C22544A-7EE6-4342-B048-85BDC9FD1C3A}</a:tableStyleId>
              </a:tblPr>
              <a:tblGrid>
                <a:gridCol w="2515836">
                  <a:extLst>
                    <a:ext uri="{9D8B030D-6E8A-4147-A177-3AD203B41FA5}">
                      <a16:colId xmlns:a16="http://schemas.microsoft.com/office/drawing/2014/main" val="128725941"/>
                    </a:ext>
                  </a:extLst>
                </a:gridCol>
                <a:gridCol w="8892584">
                  <a:extLst>
                    <a:ext uri="{9D8B030D-6E8A-4147-A177-3AD203B41FA5}">
                      <a16:colId xmlns:a16="http://schemas.microsoft.com/office/drawing/2014/main" val="3920215099"/>
                    </a:ext>
                  </a:extLst>
                </a:gridCol>
              </a:tblGrid>
              <a:tr h="0">
                <a:tc>
                  <a:txBody>
                    <a:bodyPr/>
                    <a:lstStyle/>
                    <a:p>
                      <a:pPr algn="l"/>
                      <a:r>
                        <a:rPr lang="en-US" sz="2000" b="1" dirty="0"/>
                        <a:t>Tristan </a:t>
                      </a:r>
                    </a:p>
                    <a:p>
                      <a:pPr algn="l"/>
                      <a:r>
                        <a:rPr lang="en-US" sz="2000" b="1" dirty="0"/>
                        <a:t>English</a:t>
                      </a:r>
                    </a:p>
                    <a:p>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600" kern="1200" dirty="0">
                          <a:solidFill>
                            <a:schemeClr val="dk1"/>
                          </a:solidFill>
                          <a:effectLst/>
                          <a:latin typeface="+mn-lt"/>
                          <a:ea typeface="+mn-ea"/>
                          <a:cs typeface="+mn-cs"/>
                        </a:rPr>
                        <a:t>Graduated with Masters in Geology from Cardiff University in 2021 including one year of international study at the University of Western Australia.  Experience in gold and lithium exploration and drilling in Western Australia and the Northern Territory of Australia.  Joined </a:t>
                      </a:r>
                      <a:r>
                        <a:rPr lang="en-GB" sz="1600" kern="1200" dirty="0" err="1">
                          <a:solidFill>
                            <a:schemeClr val="dk1"/>
                          </a:solidFill>
                          <a:effectLst/>
                          <a:latin typeface="+mn-lt"/>
                          <a:ea typeface="+mn-ea"/>
                          <a:cs typeface="+mn-cs"/>
                        </a:rPr>
                        <a:t>Sarn</a:t>
                      </a:r>
                      <a:r>
                        <a:rPr lang="en-GB" sz="1600" kern="1200" dirty="0">
                          <a:solidFill>
                            <a:schemeClr val="dk1"/>
                          </a:solidFill>
                          <a:effectLst/>
                          <a:latin typeface="+mn-lt"/>
                          <a:ea typeface="+mn-ea"/>
                          <a:cs typeface="+mn-cs"/>
                        </a:rPr>
                        <a:t> Helen Gold upon completing his studies in 2021 and now acts as project geologist directing and managing fieldwork activities alongside Jasper Thomas.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79213750"/>
                  </a:ext>
                </a:extLst>
              </a:tr>
            </a:tbl>
          </a:graphicData>
        </a:graphic>
      </p:graphicFrame>
      <p:graphicFrame>
        <p:nvGraphicFramePr>
          <p:cNvPr id="8" name="Table 7">
            <a:extLst>
              <a:ext uri="{FF2B5EF4-FFF2-40B4-BE49-F238E27FC236}">
                <a16:creationId xmlns:a16="http://schemas.microsoft.com/office/drawing/2014/main" id="{2E0DA356-4CEA-A4FF-A286-A8EBE24E71DF}"/>
              </a:ext>
            </a:extLst>
          </p:cNvPr>
          <p:cNvGraphicFramePr>
            <a:graphicFrameLocks noGrp="1"/>
          </p:cNvGraphicFramePr>
          <p:nvPr>
            <p:extLst>
              <p:ext uri="{D42A27DB-BD31-4B8C-83A1-F6EECF244321}">
                <p14:modId xmlns:p14="http://schemas.microsoft.com/office/powerpoint/2010/main" val="1416927733"/>
              </p:ext>
            </p:extLst>
          </p:nvPr>
        </p:nvGraphicFramePr>
        <p:xfrm>
          <a:off x="408117" y="5081119"/>
          <a:ext cx="11408420" cy="1411755"/>
        </p:xfrm>
        <a:graphic>
          <a:graphicData uri="http://schemas.openxmlformats.org/drawingml/2006/table">
            <a:tbl>
              <a:tblPr bandRow="1">
                <a:tableStyleId>{5C22544A-7EE6-4342-B048-85BDC9FD1C3A}</a:tableStyleId>
              </a:tblPr>
              <a:tblGrid>
                <a:gridCol w="2515836">
                  <a:extLst>
                    <a:ext uri="{9D8B030D-6E8A-4147-A177-3AD203B41FA5}">
                      <a16:colId xmlns:a16="http://schemas.microsoft.com/office/drawing/2014/main" val="2564067104"/>
                    </a:ext>
                  </a:extLst>
                </a:gridCol>
                <a:gridCol w="8892584">
                  <a:extLst>
                    <a:ext uri="{9D8B030D-6E8A-4147-A177-3AD203B41FA5}">
                      <a16:colId xmlns:a16="http://schemas.microsoft.com/office/drawing/2014/main" val="888485052"/>
                    </a:ext>
                  </a:extLst>
                </a:gridCol>
              </a:tblGrid>
              <a:tr h="1411755">
                <a:tc>
                  <a:txBody>
                    <a:bodyPr/>
                    <a:lstStyle/>
                    <a:p>
                      <a:pPr algn="l"/>
                      <a:r>
                        <a:rPr lang="en-US" sz="2000" b="1" dirty="0"/>
                        <a:t>Jasper </a:t>
                      </a:r>
                    </a:p>
                    <a:p>
                      <a:pPr algn="l"/>
                      <a:r>
                        <a:rPr lang="en-US" sz="2000" b="1" dirty="0"/>
                        <a:t>Thomas</a:t>
                      </a:r>
                    </a:p>
                    <a:p>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kern="1200" dirty="0">
                          <a:solidFill>
                            <a:schemeClr val="dk1"/>
                          </a:solidFill>
                          <a:effectLst/>
                          <a:latin typeface="+mn-lt"/>
                          <a:ea typeface="+mn-ea"/>
                          <a:cs typeface="+mn-cs"/>
                        </a:rPr>
                        <a:t>Graduated with Masters in Geology from Cardiff University in 2021. Expertise and interest in </a:t>
                      </a:r>
                      <a:r>
                        <a:rPr lang="en-GB" sz="1600" kern="1200" dirty="0" err="1">
                          <a:solidFill>
                            <a:schemeClr val="dk1"/>
                          </a:solidFill>
                          <a:effectLst/>
                          <a:latin typeface="+mn-lt"/>
                          <a:ea typeface="+mn-ea"/>
                          <a:cs typeface="+mn-cs"/>
                        </a:rPr>
                        <a:t>geochemisty</a:t>
                      </a:r>
                      <a:r>
                        <a:rPr lang="en-GB" sz="1600" kern="1200" dirty="0">
                          <a:solidFill>
                            <a:schemeClr val="dk1"/>
                          </a:solidFill>
                          <a:effectLst/>
                          <a:latin typeface="+mn-lt"/>
                          <a:ea typeface="+mn-ea"/>
                          <a:cs typeface="+mn-cs"/>
                        </a:rPr>
                        <a:t>. Joined </a:t>
                      </a:r>
                      <a:r>
                        <a:rPr lang="en-GB" sz="1600" kern="1200" dirty="0" err="1">
                          <a:solidFill>
                            <a:schemeClr val="dk1"/>
                          </a:solidFill>
                          <a:effectLst/>
                          <a:latin typeface="+mn-lt"/>
                          <a:ea typeface="+mn-ea"/>
                          <a:cs typeface="+mn-cs"/>
                        </a:rPr>
                        <a:t>Sarn</a:t>
                      </a:r>
                      <a:r>
                        <a:rPr lang="en-GB" sz="1600" kern="1200" dirty="0">
                          <a:solidFill>
                            <a:schemeClr val="dk1"/>
                          </a:solidFill>
                          <a:effectLst/>
                          <a:latin typeface="+mn-lt"/>
                          <a:ea typeface="+mn-ea"/>
                          <a:cs typeface="+mn-cs"/>
                        </a:rPr>
                        <a:t> Helen Gold in the summer of 2021 where his knowledge of geochemistry is now applied to gold exploration. He has also developed a particular interest in the structural geology of gold deposits. Jasper works alongside Tristan English in managing fieldwork activities and carrying out analysis of exploration data</a:t>
                      </a:r>
                      <a:r>
                        <a:rPr lang="en-GB" sz="2000" kern="1200" dirty="0">
                          <a:solidFill>
                            <a:schemeClr val="dk1"/>
                          </a:solidFill>
                          <a:effectLst/>
                          <a:latin typeface="+mn-lt"/>
                          <a:ea typeface="+mn-ea"/>
                          <a:cs typeface="+mn-cs"/>
                        </a:rPr>
                        <a:t>.</a:t>
                      </a:r>
                      <a:r>
                        <a:rPr lang="en-GB" sz="2000" dirty="0">
                          <a:effectLst/>
                        </a:rPr>
                        <a:t> </a:t>
                      </a:r>
                      <a:endParaRPr lang="en-GB" sz="2000" i="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22216102"/>
                  </a:ext>
                </a:extLst>
              </a:tr>
            </a:tbl>
          </a:graphicData>
        </a:graphic>
      </p:graphicFrame>
      <p:graphicFrame>
        <p:nvGraphicFramePr>
          <p:cNvPr id="3" name="Table 2">
            <a:extLst>
              <a:ext uri="{FF2B5EF4-FFF2-40B4-BE49-F238E27FC236}">
                <a16:creationId xmlns:a16="http://schemas.microsoft.com/office/drawing/2014/main" id="{3EB771F7-FDC6-942F-2777-E9DBC31A4753}"/>
              </a:ext>
            </a:extLst>
          </p:cNvPr>
          <p:cNvGraphicFramePr>
            <a:graphicFrameLocks noGrp="1"/>
          </p:cNvGraphicFramePr>
          <p:nvPr>
            <p:extLst>
              <p:ext uri="{D42A27DB-BD31-4B8C-83A1-F6EECF244321}">
                <p14:modId xmlns:p14="http://schemas.microsoft.com/office/powerpoint/2010/main" val="2009000683"/>
              </p:ext>
            </p:extLst>
          </p:nvPr>
        </p:nvGraphicFramePr>
        <p:xfrm>
          <a:off x="408116" y="1022952"/>
          <a:ext cx="11392093" cy="1230486"/>
        </p:xfrm>
        <a:graphic>
          <a:graphicData uri="http://schemas.openxmlformats.org/drawingml/2006/table">
            <a:tbl>
              <a:tblPr bandRow="1">
                <a:tableStyleId>{5C22544A-7EE6-4342-B048-85BDC9FD1C3A}</a:tableStyleId>
              </a:tblPr>
              <a:tblGrid>
                <a:gridCol w="2512235">
                  <a:extLst>
                    <a:ext uri="{9D8B030D-6E8A-4147-A177-3AD203B41FA5}">
                      <a16:colId xmlns:a16="http://schemas.microsoft.com/office/drawing/2014/main" val="1787952782"/>
                    </a:ext>
                  </a:extLst>
                </a:gridCol>
                <a:gridCol w="8879858">
                  <a:extLst>
                    <a:ext uri="{9D8B030D-6E8A-4147-A177-3AD203B41FA5}">
                      <a16:colId xmlns:a16="http://schemas.microsoft.com/office/drawing/2014/main" val="3170858027"/>
                    </a:ext>
                  </a:extLst>
                </a:gridCol>
              </a:tblGrid>
              <a:tr h="1230486">
                <a:tc>
                  <a:txBody>
                    <a:bodyPr/>
                    <a:lstStyle/>
                    <a:p>
                      <a:pPr algn="l"/>
                      <a:r>
                        <a:rPr lang="en-US" sz="2000" b="1" dirty="0"/>
                        <a:t>Mike </a:t>
                      </a:r>
                    </a:p>
                    <a:p>
                      <a:pPr algn="l"/>
                      <a:r>
                        <a:rPr lang="en-US" sz="2000" b="1" dirty="0"/>
                        <a:t>Armitage</a:t>
                      </a:r>
                      <a:r>
                        <a:rPr lang="en-US" sz="2000" dirty="0"/>
                        <a:t> </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kern="1200" dirty="0">
                          <a:solidFill>
                            <a:schemeClr val="dk1"/>
                          </a:solidFill>
                          <a:effectLst/>
                          <a:latin typeface="+mn-lt"/>
                          <a:ea typeface="+mn-ea"/>
                          <a:cs typeface="+mn-cs"/>
                        </a:rPr>
                        <a:t>PhD geologist with over 30 years’ experience in geology globally.  Graduated from Cardiff University, then worked on gold mines in South Africa and Zimbabwe.  Former Chairman SRK (UK) the global metals and mining consultancy based in Cardiff. Joint course co-ordinator of MSc in Mineral Resources at Cardiff University. Former Vice President of the Geological Society.  Resident in Cardiff since 1990.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84106244"/>
                  </a:ext>
                </a:extLst>
              </a:tr>
            </a:tbl>
          </a:graphicData>
        </a:graphic>
      </p:graphicFrame>
      <p:pic>
        <p:nvPicPr>
          <p:cNvPr id="6" name="Picture 5">
            <a:extLst>
              <a:ext uri="{FF2B5EF4-FFF2-40B4-BE49-F238E27FC236}">
                <a16:creationId xmlns:a16="http://schemas.microsoft.com/office/drawing/2014/main" id="{5609C2A2-A578-341F-B598-9A7050A5605C}"/>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633"/>
          <a:stretch/>
        </p:blipFill>
        <p:spPr>
          <a:xfrm>
            <a:off x="1619068" y="1023655"/>
            <a:ext cx="1300707" cy="1217139"/>
          </a:xfrm>
          <a:prstGeom prst="rect">
            <a:avLst/>
          </a:prstGeom>
        </p:spPr>
      </p:pic>
      <p:graphicFrame>
        <p:nvGraphicFramePr>
          <p:cNvPr id="9" name="Table 8">
            <a:extLst>
              <a:ext uri="{FF2B5EF4-FFF2-40B4-BE49-F238E27FC236}">
                <a16:creationId xmlns:a16="http://schemas.microsoft.com/office/drawing/2014/main" id="{071579D4-6E1A-A678-9178-C7A71489D370}"/>
              </a:ext>
            </a:extLst>
          </p:cNvPr>
          <p:cNvGraphicFramePr>
            <a:graphicFrameLocks noGrp="1"/>
          </p:cNvGraphicFramePr>
          <p:nvPr>
            <p:extLst>
              <p:ext uri="{D42A27DB-BD31-4B8C-83A1-F6EECF244321}">
                <p14:modId xmlns:p14="http://schemas.microsoft.com/office/powerpoint/2010/main" val="3237942959"/>
              </p:ext>
            </p:extLst>
          </p:nvPr>
        </p:nvGraphicFramePr>
        <p:xfrm>
          <a:off x="391790" y="2333592"/>
          <a:ext cx="11408420" cy="1298926"/>
        </p:xfrm>
        <a:graphic>
          <a:graphicData uri="http://schemas.openxmlformats.org/drawingml/2006/table">
            <a:tbl>
              <a:tblPr bandRow="1">
                <a:tableStyleId>{5C22544A-7EE6-4342-B048-85BDC9FD1C3A}</a:tableStyleId>
              </a:tblPr>
              <a:tblGrid>
                <a:gridCol w="2515836">
                  <a:extLst>
                    <a:ext uri="{9D8B030D-6E8A-4147-A177-3AD203B41FA5}">
                      <a16:colId xmlns:a16="http://schemas.microsoft.com/office/drawing/2014/main" val="1787952782"/>
                    </a:ext>
                  </a:extLst>
                </a:gridCol>
                <a:gridCol w="8892584">
                  <a:extLst>
                    <a:ext uri="{9D8B030D-6E8A-4147-A177-3AD203B41FA5}">
                      <a16:colId xmlns:a16="http://schemas.microsoft.com/office/drawing/2014/main" val="3170858027"/>
                    </a:ext>
                  </a:extLst>
                </a:gridCol>
              </a:tblGrid>
              <a:tr h="1298926">
                <a:tc>
                  <a:txBody>
                    <a:bodyPr/>
                    <a:lstStyle/>
                    <a:p>
                      <a:pPr algn="l"/>
                      <a:r>
                        <a:rPr lang="en-US" sz="2000" b="1" dirty="0"/>
                        <a:t>Roger </a:t>
                      </a:r>
                    </a:p>
                    <a:p>
                      <a:pPr algn="l"/>
                      <a:r>
                        <a:rPr lang="en-US" sz="2000" b="1" dirty="0"/>
                        <a:t>Murphy</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600" kern="1200" dirty="0">
                          <a:solidFill>
                            <a:schemeClr val="dk1"/>
                          </a:solidFill>
                          <a:effectLst/>
                          <a:latin typeface="+mn-lt"/>
                          <a:ea typeface="+mn-ea"/>
                          <a:cs typeface="+mn-cs"/>
                        </a:rPr>
                        <a:t>Born and educated in S Wales.  B.Sc. geology Swansea Uni.</a:t>
                      </a:r>
                      <a:r>
                        <a:rPr lang="en-GB" sz="1600" i="1" kern="1200" dirty="0">
                          <a:solidFill>
                            <a:schemeClr val="dk1"/>
                          </a:solidFill>
                          <a:effectLst/>
                          <a:latin typeface="+mn-lt"/>
                          <a:ea typeface="+mn-ea"/>
                          <a:cs typeface="+mn-cs"/>
                        </a:rPr>
                        <a:t> </a:t>
                      </a:r>
                      <a:r>
                        <a:rPr lang="en-GB" sz="1600" kern="1200" dirty="0">
                          <a:solidFill>
                            <a:schemeClr val="dk1"/>
                          </a:solidFill>
                          <a:effectLst/>
                          <a:latin typeface="+mn-lt"/>
                          <a:ea typeface="+mn-ea"/>
                          <a:cs typeface="+mn-cs"/>
                        </a:rPr>
                        <a:t>Early career as an exploration and mine geologist in Africa and elsewhere, much of it gold focused.  25 years as a specialist mining financier in the City of London. Former CEO of AIM-listed mineral exploration companies. Currently CEO of a private African copper explorer.  </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84106244"/>
                  </a:ext>
                </a:extLst>
              </a:tr>
            </a:tbl>
          </a:graphicData>
        </a:graphic>
      </p:graphicFrame>
    </p:spTree>
    <p:extLst>
      <p:ext uri="{BB962C8B-B14F-4D97-AF65-F5344CB8AC3E}">
        <p14:creationId xmlns:p14="http://schemas.microsoft.com/office/powerpoint/2010/main" val="28863979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5417775-2668-F6FF-54AF-5F2288F1DE1B}"/>
              </a:ext>
            </a:extLst>
          </p:cNvPr>
          <p:cNvSpPr>
            <a:spLocks noGrp="1"/>
          </p:cNvSpPr>
          <p:nvPr>
            <p:ph type="title"/>
          </p:nvPr>
        </p:nvSpPr>
        <p:spPr>
          <a:xfrm>
            <a:off x="57874" y="57875"/>
            <a:ext cx="2685325" cy="1668142"/>
          </a:xfrm>
          <a:ln>
            <a:solidFill>
              <a:schemeClr val="tx1"/>
            </a:solidFill>
          </a:ln>
        </p:spPr>
        <p:txBody>
          <a:bodyPr>
            <a:normAutofit fontScale="90000"/>
          </a:bodyPr>
          <a:lstStyle/>
          <a:p>
            <a:pPr algn="ctr"/>
            <a:r>
              <a:rPr lang="en-GB" sz="5000" b="1" dirty="0">
                <a:ea typeface="Calibri" panose="020F0502020204030204" pitchFamily="34" charset="0"/>
                <a:cs typeface="Arial" panose="020B0604020202020204" pitchFamily="34" charset="0"/>
              </a:rPr>
              <a:t>Significant Progress</a:t>
            </a:r>
            <a:endParaRPr lang="en-US" sz="5000" b="1" dirty="0">
              <a:highlight>
                <a:srgbClr val="FFFF00"/>
              </a:highlight>
              <a:cs typeface="Arial" panose="020B0604020202020204" pitchFamily="34" charset="0"/>
            </a:endParaRPr>
          </a:p>
        </p:txBody>
      </p:sp>
      <p:cxnSp>
        <p:nvCxnSpPr>
          <p:cNvPr id="3" name="Straight Arrow Connector 2">
            <a:extLst>
              <a:ext uri="{FF2B5EF4-FFF2-40B4-BE49-F238E27FC236}">
                <a16:creationId xmlns:a16="http://schemas.microsoft.com/office/drawing/2014/main" id="{C6D3F743-5161-46AB-ECE0-1256B033AC36}"/>
              </a:ext>
            </a:extLst>
          </p:cNvPr>
          <p:cNvCxnSpPr>
            <a:cxnSpLocks/>
          </p:cNvCxnSpPr>
          <p:nvPr/>
        </p:nvCxnSpPr>
        <p:spPr>
          <a:xfrm>
            <a:off x="525462" y="3481781"/>
            <a:ext cx="11232000" cy="0"/>
          </a:xfrm>
          <a:prstGeom prst="straightConnector1">
            <a:avLst/>
          </a:prstGeom>
          <a:ln w="774700">
            <a:solidFill>
              <a:schemeClr val="accent1">
                <a:alpha val="99000"/>
              </a:schemeClr>
            </a:solidFill>
            <a:headEnd type="none"/>
            <a:tailEnd type="triangle" w="sm" len="med"/>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BCF39527-AACE-2983-01B5-6B5F65B2EB7A}"/>
              </a:ext>
            </a:extLst>
          </p:cNvPr>
          <p:cNvGrpSpPr/>
          <p:nvPr/>
        </p:nvGrpSpPr>
        <p:grpSpPr>
          <a:xfrm>
            <a:off x="9206919" y="5949194"/>
            <a:ext cx="2985081" cy="908806"/>
            <a:chOff x="9204121" y="699"/>
            <a:chExt cx="2985081" cy="908806"/>
          </a:xfrm>
        </p:grpSpPr>
        <p:sp>
          <p:nvSpPr>
            <p:cNvPr id="7" name="Rectangle 6">
              <a:extLst>
                <a:ext uri="{FF2B5EF4-FFF2-40B4-BE49-F238E27FC236}">
                  <a16:creationId xmlns:a16="http://schemas.microsoft.com/office/drawing/2014/main" id="{4F712659-C574-BD37-6D37-BE5D3C62AB3E}"/>
                </a:ext>
              </a:extLst>
            </p:cNvPr>
            <p:cNvSpPr/>
            <p:nvPr/>
          </p:nvSpPr>
          <p:spPr>
            <a:xfrm>
              <a:off x="9204121" y="699"/>
              <a:ext cx="2985081" cy="9088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Logo&#10;&#10;Description automatically generated">
              <a:extLst>
                <a:ext uri="{FF2B5EF4-FFF2-40B4-BE49-F238E27FC236}">
                  <a16:creationId xmlns:a16="http://schemas.microsoft.com/office/drawing/2014/main" id="{C5DEBEE0-275D-4E5F-27E4-B8DADE534E1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303244" y="75703"/>
              <a:ext cx="2814433" cy="738325"/>
            </a:xfrm>
            <a:prstGeom prst="rect">
              <a:avLst/>
            </a:prstGeom>
          </p:spPr>
        </p:pic>
      </p:grpSp>
      <p:sp>
        <p:nvSpPr>
          <p:cNvPr id="5" name="Oval 4">
            <a:extLst>
              <a:ext uri="{FF2B5EF4-FFF2-40B4-BE49-F238E27FC236}">
                <a16:creationId xmlns:a16="http://schemas.microsoft.com/office/drawing/2014/main" id="{519B4E23-CAB4-1F76-31F5-A22AA0777AFA}"/>
              </a:ext>
            </a:extLst>
          </p:cNvPr>
          <p:cNvSpPr/>
          <p:nvPr/>
        </p:nvSpPr>
        <p:spPr>
          <a:xfrm>
            <a:off x="618062" y="3196004"/>
            <a:ext cx="1296364" cy="54400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solidFill>
              </a:rPr>
              <a:t>2020</a:t>
            </a:r>
          </a:p>
        </p:txBody>
      </p:sp>
      <p:sp>
        <p:nvSpPr>
          <p:cNvPr id="16" name="Oval 15">
            <a:extLst>
              <a:ext uri="{FF2B5EF4-FFF2-40B4-BE49-F238E27FC236}">
                <a16:creationId xmlns:a16="http://schemas.microsoft.com/office/drawing/2014/main" id="{091777A8-E589-144D-A904-278A9CBE7F4E}"/>
              </a:ext>
            </a:extLst>
          </p:cNvPr>
          <p:cNvSpPr/>
          <p:nvPr/>
        </p:nvSpPr>
        <p:spPr>
          <a:xfrm>
            <a:off x="9192291" y="3212671"/>
            <a:ext cx="1296364" cy="54400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solidFill>
              </a:rPr>
              <a:t>2023</a:t>
            </a:r>
          </a:p>
        </p:txBody>
      </p:sp>
      <p:sp>
        <p:nvSpPr>
          <p:cNvPr id="17" name="Oval 16">
            <a:extLst>
              <a:ext uri="{FF2B5EF4-FFF2-40B4-BE49-F238E27FC236}">
                <a16:creationId xmlns:a16="http://schemas.microsoft.com/office/drawing/2014/main" id="{B3A58EF6-70F5-2500-FCB9-F506DB0EDD8A}"/>
              </a:ext>
            </a:extLst>
          </p:cNvPr>
          <p:cNvSpPr/>
          <p:nvPr/>
        </p:nvSpPr>
        <p:spPr>
          <a:xfrm>
            <a:off x="6361221" y="3196004"/>
            <a:ext cx="1296364" cy="54400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solidFill>
              </a:rPr>
              <a:t>2022</a:t>
            </a:r>
          </a:p>
        </p:txBody>
      </p:sp>
      <p:sp>
        <p:nvSpPr>
          <p:cNvPr id="18" name="Oval 17">
            <a:extLst>
              <a:ext uri="{FF2B5EF4-FFF2-40B4-BE49-F238E27FC236}">
                <a16:creationId xmlns:a16="http://schemas.microsoft.com/office/drawing/2014/main" id="{BD159DD6-1EEC-38E1-6FE1-DE87FEEFD6B5}"/>
              </a:ext>
            </a:extLst>
          </p:cNvPr>
          <p:cNvSpPr/>
          <p:nvPr/>
        </p:nvSpPr>
        <p:spPr>
          <a:xfrm>
            <a:off x="3489641" y="3191607"/>
            <a:ext cx="1296364" cy="54400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solidFill>
              </a:rPr>
              <a:t>2021</a:t>
            </a:r>
          </a:p>
        </p:txBody>
      </p:sp>
      <p:sp>
        <p:nvSpPr>
          <p:cNvPr id="19" name="TextBox 18">
            <a:extLst>
              <a:ext uri="{FF2B5EF4-FFF2-40B4-BE49-F238E27FC236}">
                <a16:creationId xmlns:a16="http://schemas.microsoft.com/office/drawing/2014/main" id="{D46ACAD2-DB43-9F79-F7E7-13E9734E1D35}"/>
              </a:ext>
            </a:extLst>
          </p:cNvPr>
          <p:cNvSpPr txBox="1"/>
          <p:nvPr/>
        </p:nvSpPr>
        <p:spPr>
          <a:xfrm>
            <a:off x="71525" y="4004489"/>
            <a:ext cx="3322800" cy="2123658"/>
          </a:xfrm>
          <a:prstGeom prst="rect">
            <a:avLst/>
          </a:prstGeom>
          <a:solidFill>
            <a:schemeClr val="accent6">
              <a:alpha val="20253"/>
            </a:schemeClr>
          </a:solidFill>
        </p:spPr>
        <p:txBody>
          <a:bodyPr wrap="square" rtlCol="0">
            <a:spAutoFit/>
          </a:bodyPr>
          <a:lstStyle/>
          <a:p>
            <a:pPr marL="171450" indent="-171450">
              <a:spcAft>
                <a:spcPts val="600"/>
              </a:spcAft>
              <a:buFont typeface="Arial" panose="020B0604020202020204" pitchFamily="34" charset="0"/>
              <a:buChar char="•"/>
            </a:pPr>
            <a:r>
              <a:rPr lang="en-GB" sz="1400" b="1" dirty="0">
                <a:latin typeface="Arial" panose="020B0604020202020204" pitchFamily="34" charset="0"/>
                <a:cs typeface="Arial" panose="020B0604020202020204" pitchFamily="34" charset="0"/>
              </a:rPr>
              <a:t>Incorporated Nov 2019</a:t>
            </a:r>
          </a:p>
          <a:p>
            <a:pPr marL="171450" lvl="0" indent="-171450">
              <a:spcAft>
                <a:spcPts val="600"/>
              </a:spcAft>
              <a:buFont typeface="Arial" panose="020B0604020202020204" pitchFamily="34" charset="0"/>
              <a:buChar char="•"/>
            </a:pPr>
            <a:r>
              <a:rPr lang="en-GB" sz="1400" b="1" i="0" dirty="0">
                <a:latin typeface="Arial" panose="020B0604020202020204" pitchFamily="34" charset="0"/>
                <a:ea typeface="+mn-ea"/>
                <a:cs typeface="Arial" panose="020B0604020202020204" pitchFamily="34" charset="0"/>
              </a:rPr>
              <a:t>Founders invested £40,000 in seed finance</a:t>
            </a:r>
            <a:endParaRPr lang="en-GB" sz="1400" b="1" dirty="0">
              <a:latin typeface="Arial" panose="020B0604020202020204" pitchFamily="34" charset="0"/>
              <a:cs typeface="Arial" panose="020B0604020202020204" pitchFamily="34" charset="0"/>
            </a:endParaRPr>
          </a:p>
          <a:p>
            <a:pPr marL="171450" lvl="0" indent="-171450">
              <a:spcAft>
                <a:spcPts val="600"/>
              </a:spcAft>
              <a:buFont typeface="Arial" panose="020B0604020202020204" pitchFamily="34" charset="0"/>
              <a:buChar char="•"/>
            </a:pPr>
            <a:r>
              <a:rPr lang="en-GB" sz="1400" b="1" dirty="0">
                <a:latin typeface="Arial" panose="020B0604020202020204" pitchFamily="34" charset="0"/>
                <a:cs typeface="Arial" panose="020B0604020202020204" pitchFamily="34" charset="0"/>
              </a:rPr>
              <a:t>Acquired four gold exploration licences in </a:t>
            </a:r>
            <a:r>
              <a:rPr lang="en-GB" sz="1400" b="1" dirty="0" err="1">
                <a:latin typeface="Arial" panose="020B0604020202020204" pitchFamily="34" charset="0"/>
                <a:cs typeface="Arial" panose="020B0604020202020204" pitchFamily="34" charset="0"/>
              </a:rPr>
              <a:t>Pembs</a:t>
            </a:r>
            <a:r>
              <a:rPr lang="en-GB" sz="1400" b="1" dirty="0">
                <a:latin typeface="Arial" panose="020B0604020202020204" pitchFamily="34" charset="0"/>
                <a:cs typeface="Arial" panose="020B0604020202020204" pitchFamily="34" charset="0"/>
              </a:rPr>
              <a:t>. and </a:t>
            </a:r>
            <a:r>
              <a:rPr lang="en-GB" sz="1400" b="1" dirty="0" err="1">
                <a:latin typeface="Arial" panose="020B0604020202020204" pitchFamily="34" charset="0"/>
                <a:cs typeface="Arial" panose="020B0604020202020204" pitchFamily="34" charset="0"/>
              </a:rPr>
              <a:t>Carms</a:t>
            </a:r>
            <a:r>
              <a:rPr lang="en-GB" sz="1400" b="1" dirty="0">
                <a:latin typeface="Arial" panose="020B0604020202020204" pitchFamily="34" charset="0"/>
                <a:cs typeface="Arial" panose="020B0604020202020204" pitchFamily="34" charset="0"/>
              </a:rPr>
              <a:t>. </a:t>
            </a:r>
            <a:endParaRPr lang="en-gb" sz="1400" b="1" i="0" dirty="0">
              <a:latin typeface="Arial" panose="020B0604020202020204" pitchFamily="34" charset="0"/>
              <a:ea typeface="+mn-ea"/>
              <a:cs typeface="Arial" panose="020B0604020202020204" pitchFamily="34" charset="0"/>
            </a:endParaRPr>
          </a:p>
          <a:p>
            <a:pPr marL="171450" lvl="0" indent="-171450">
              <a:spcAft>
                <a:spcPts val="600"/>
              </a:spcAft>
              <a:buFont typeface="Arial" panose="020B0604020202020204" pitchFamily="34" charset="0"/>
              <a:buChar char="•"/>
            </a:pPr>
            <a:r>
              <a:rPr lang="en-GB" sz="1400" b="1" dirty="0">
                <a:latin typeface="Arial" panose="020B0604020202020204" pitchFamily="34" charset="0"/>
                <a:cs typeface="Arial" panose="020B0604020202020204" pitchFamily="34" charset="0"/>
              </a:rPr>
              <a:t>Desk research and compilation of historic data</a:t>
            </a:r>
          </a:p>
          <a:p>
            <a:pPr marL="171450" lvl="0" indent="-171450">
              <a:spcAft>
                <a:spcPts val="600"/>
              </a:spcAft>
              <a:buFont typeface="Arial" panose="020B0604020202020204" pitchFamily="34" charset="0"/>
              <a:buChar char="•"/>
              <a:defRPr b="1"/>
            </a:pPr>
            <a:r>
              <a:rPr lang="en-GB" sz="1400" b="1" dirty="0">
                <a:latin typeface="Arial" panose="020B0604020202020204" pitchFamily="34" charset="0"/>
                <a:cs typeface="Arial" panose="020B0604020202020204" pitchFamily="34" charset="0"/>
              </a:rPr>
              <a:t>Received EIS approval from HMRC</a:t>
            </a:r>
          </a:p>
        </p:txBody>
      </p:sp>
      <p:sp>
        <p:nvSpPr>
          <p:cNvPr id="21" name="TextBox 20">
            <a:extLst>
              <a:ext uri="{FF2B5EF4-FFF2-40B4-BE49-F238E27FC236}">
                <a16:creationId xmlns:a16="http://schemas.microsoft.com/office/drawing/2014/main" id="{6D6B6271-E009-D687-DB50-2B957150ED42}"/>
              </a:ext>
            </a:extLst>
          </p:cNvPr>
          <p:cNvSpPr txBox="1"/>
          <p:nvPr/>
        </p:nvSpPr>
        <p:spPr>
          <a:xfrm>
            <a:off x="2872247" y="332665"/>
            <a:ext cx="3322800" cy="2554545"/>
          </a:xfrm>
          <a:prstGeom prst="rect">
            <a:avLst/>
          </a:prstGeom>
          <a:solidFill>
            <a:schemeClr val="accent6">
              <a:alpha val="20000"/>
            </a:schemeClr>
          </a:solidFill>
        </p:spPr>
        <p:txBody>
          <a:bodyPr wrap="square" rtlCol="0">
            <a:spAutoFit/>
          </a:bodyPr>
          <a:lstStyle/>
          <a:p>
            <a:pPr marL="171450" lvl="0" indent="-171450">
              <a:spcAft>
                <a:spcPts val="600"/>
              </a:spcAft>
              <a:buFont typeface="Arial" panose="020B0604020202020204" pitchFamily="34" charset="0"/>
              <a:buChar char="•"/>
            </a:pPr>
            <a:r>
              <a:rPr lang="en-GB" sz="1400" b="1" i="0" kern="1200" dirty="0">
                <a:latin typeface="Arial" panose="020B0604020202020204" pitchFamily="34" charset="0"/>
                <a:ea typeface="+mn-ea"/>
                <a:cs typeface="Arial" panose="020B0604020202020204" pitchFamily="34" charset="0"/>
              </a:rPr>
              <a:t>Raised £244,500 from HNW investors</a:t>
            </a:r>
          </a:p>
          <a:p>
            <a:pPr marL="171450" lvl="0" indent="-171450">
              <a:spcAft>
                <a:spcPts val="600"/>
              </a:spcAft>
              <a:buFont typeface="Arial" panose="020B0604020202020204" pitchFamily="34" charset="0"/>
              <a:buChar char="•"/>
            </a:pPr>
            <a:r>
              <a:rPr lang="en-gb" sz="1400" b="1" i="0" kern="1200" dirty="0">
                <a:latin typeface="Arial" panose="020B0604020202020204" pitchFamily="34" charset="0"/>
                <a:ea typeface="+mn-ea"/>
                <a:cs typeface="Arial" panose="020B0604020202020204" pitchFamily="34" charset="0"/>
              </a:rPr>
              <a:t>Employed 2 full time geologists</a:t>
            </a:r>
            <a:endParaRPr lang="en-GB" sz="1400" b="1" i="0" kern="1200" dirty="0">
              <a:latin typeface="Arial" panose="020B0604020202020204" pitchFamily="34" charset="0"/>
              <a:ea typeface="+mn-ea"/>
              <a:cs typeface="Arial" panose="020B0604020202020204" pitchFamily="34" charset="0"/>
            </a:endParaRPr>
          </a:p>
          <a:p>
            <a:pPr marL="171450" lvl="0" indent="-171450">
              <a:spcAft>
                <a:spcPts val="600"/>
              </a:spcAft>
              <a:buFont typeface="Arial" panose="020B0604020202020204" pitchFamily="34" charset="0"/>
              <a:buChar char="•"/>
            </a:pPr>
            <a:r>
              <a:rPr lang="en-GB" sz="1400" b="1" i="0" kern="1200" dirty="0">
                <a:latin typeface="Arial" panose="020B0604020202020204" pitchFamily="34" charset="0"/>
                <a:ea typeface="+mn-ea"/>
                <a:cs typeface="Arial" panose="020B0604020202020204" pitchFamily="34" charset="0"/>
              </a:rPr>
              <a:t>Established and maintained constructive relationships with local farmers</a:t>
            </a:r>
            <a:endParaRPr lang="en-gb" sz="1400" b="1" i="0" kern="1200" dirty="0">
              <a:latin typeface="Arial" panose="020B0604020202020204" pitchFamily="34" charset="0"/>
              <a:ea typeface="+mn-ea"/>
              <a:cs typeface="Arial" panose="020B0604020202020204" pitchFamily="34" charset="0"/>
            </a:endParaRPr>
          </a:p>
          <a:p>
            <a:pPr marL="171450" lvl="0" indent="-171450">
              <a:spcAft>
                <a:spcPts val="600"/>
              </a:spcAft>
              <a:buFont typeface="Arial" panose="020B0604020202020204" pitchFamily="34" charset="0"/>
              <a:buChar char="•"/>
            </a:pPr>
            <a:r>
              <a:rPr lang="en-gb" sz="1400" b="1" i="0" kern="1200" dirty="0">
                <a:latin typeface="Arial" panose="020B0604020202020204" pitchFamily="34" charset="0"/>
                <a:ea typeface="+mn-ea"/>
                <a:cs typeface="Arial" panose="020B0604020202020204" pitchFamily="34" charset="0"/>
              </a:rPr>
              <a:t>First field season in </a:t>
            </a:r>
            <a:r>
              <a:rPr lang="en-gb" sz="1400" b="1" i="0" kern="1200" dirty="0" err="1">
                <a:latin typeface="Arial" panose="020B0604020202020204" pitchFamily="34" charset="0"/>
                <a:ea typeface="+mn-ea"/>
                <a:cs typeface="Arial" panose="020B0604020202020204" pitchFamily="34" charset="0"/>
              </a:rPr>
              <a:t>Pemb</a:t>
            </a:r>
            <a:r>
              <a:rPr lang="en-GB" sz="1400" b="1" i="0" kern="1200" dirty="0" err="1">
                <a:latin typeface="Arial" panose="020B0604020202020204" pitchFamily="34" charset="0"/>
                <a:ea typeface="+mn-ea"/>
                <a:cs typeface="Arial" panose="020B0604020202020204" pitchFamily="34" charset="0"/>
              </a:rPr>
              <a:t>s</a:t>
            </a:r>
            <a:r>
              <a:rPr lang="en-gb" sz="1400" b="1" i="0" kern="1200" dirty="0">
                <a:latin typeface="Arial" panose="020B0604020202020204" pitchFamily="34" charset="0"/>
                <a:ea typeface="+mn-ea"/>
                <a:cs typeface="Arial" panose="020B0604020202020204" pitchFamily="34" charset="0"/>
              </a:rPr>
              <a:t> </a:t>
            </a:r>
            <a:r>
              <a:rPr lang="en-GB" sz="1400" b="1" i="0" kern="1200" dirty="0">
                <a:latin typeface="Arial" panose="020B0604020202020204" pitchFamily="34" charset="0"/>
                <a:ea typeface="+mn-ea"/>
                <a:cs typeface="Arial" panose="020B0604020202020204" pitchFamily="34" charset="0"/>
              </a:rPr>
              <a:t>using</a:t>
            </a:r>
            <a:r>
              <a:rPr lang="en-gb" sz="1400" b="1" i="0" kern="1200" dirty="0">
                <a:latin typeface="Arial" panose="020B0604020202020204" pitchFamily="34" charset="0"/>
                <a:ea typeface="+mn-ea"/>
                <a:cs typeface="Arial" panose="020B0604020202020204" pitchFamily="34" charset="0"/>
              </a:rPr>
              <a:t> 6 Cardiff University students</a:t>
            </a:r>
            <a:r>
              <a:rPr lang="en-GB" sz="1400" b="1" i="0" kern="1200" dirty="0">
                <a:latin typeface="Arial" panose="020B0604020202020204" pitchFamily="34" charset="0"/>
                <a:ea typeface="+mn-ea"/>
                <a:cs typeface="Arial" panose="020B0604020202020204" pitchFamily="34" charset="0"/>
              </a:rPr>
              <a:t> on placement (despite Covid)</a:t>
            </a:r>
          </a:p>
          <a:p>
            <a:pPr marL="171450" lvl="0" indent="-171450">
              <a:spcAft>
                <a:spcPts val="600"/>
              </a:spcAft>
              <a:buFont typeface="Arial" panose="020B0604020202020204" pitchFamily="34" charset="0"/>
              <a:buChar char="•"/>
            </a:pPr>
            <a:r>
              <a:rPr lang="en-GB" sz="1400" b="1" i="0" kern="1200" dirty="0">
                <a:latin typeface="Arial" panose="020B0604020202020204" pitchFamily="34" charset="0"/>
                <a:ea typeface="+mn-ea"/>
                <a:cs typeface="Arial" panose="020B0604020202020204" pitchFamily="34" charset="0"/>
              </a:rPr>
              <a:t>Located new targets for follow up</a:t>
            </a:r>
          </a:p>
        </p:txBody>
      </p:sp>
      <p:sp>
        <p:nvSpPr>
          <p:cNvPr id="22" name="TextBox 21">
            <a:extLst>
              <a:ext uri="{FF2B5EF4-FFF2-40B4-BE49-F238E27FC236}">
                <a16:creationId xmlns:a16="http://schemas.microsoft.com/office/drawing/2014/main" id="{A2D5AB2E-9793-2E22-353F-3D332E2ADE83}"/>
              </a:ext>
            </a:extLst>
          </p:cNvPr>
          <p:cNvSpPr txBox="1"/>
          <p:nvPr/>
        </p:nvSpPr>
        <p:spPr>
          <a:xfrm>
            <a:off x="5450446" y="3934123"/>
            <a:ext cx="3636628" cy="2923877"/>
          </a:xfrm>
          <a:prstGeom prst="rect">
            <a:avLst/>
          </a:prstGeom>
          <a:solidFill>
            <a:schemeClr val="accent6">
              <a:alpha val="20000"/>
            </a:schemeClr>
          </a:solidFill>
        </p:spPr>
        <p:txBody>
          <a:bodyPr wrap="square" rtlCol="0">
            <a:spAutoFit/>
          </a:bodyPr>
          <a:lstStyle/>
          <a:p>
            <a:pPr marL="171450" lvl="0" indent="-171450">
              <a:spcAft>
                <a:spcPts val="600"/>
              </a:spcAft>
              <a:buFont typeface="Arial" panose="020B0604020202020204" pitchFamily="34" charset="0"/>
              <a:buChar char="•"/>
              <a:defRPr b="1"/>
            </a:pPr>
            <a:r>
              <a:rPr lang="en-GB" sz="1400" b="1" i="0" kern="1200" dirty="0">
                <a:solidFill>
                  <a:schemeClr val="tx1"/>
                </a:solidFill>
                <a:latin typeface="Arial" panose="020B0604020202020204" pitchFamily="34" charset="0"/>
                <a:ea typeface="+mn-ea"/>
                <a:cs typeface="Arial" panose="020B0604020202020204" pitchFamily="34" charset="0"/>
              </a:rPr>
              <a:t>Raised £186,000 from HNW investors</a:t>
            </a:r>
          </a:p>
          <a:p>
            <a:pPr marL="171450" lvl="0" indent="-171450">
              <a:spcAft>
                <a:spcPts val="600"/>
              </a:spcAft>
              <a:buFont typeface="Arial" panose="020B0604020202020204" pitchFamily="34" charset="0"/>
              <a:buChar char="•"/>
              <a:defRPr b="1"/>
            </a:pPr>
            <a:r>
              <a:rPr lang="en-GB" sz="1400" b="1" i="0" kern="1200" dirty="0">
                <a:solidFill>
                  <a:schemeClr val="tx1"/>
                </a:solidFill>
                <a:latin typeface="Arial" panose="020B0604020202020204" pitchFamily="34" charset="0"/>
                <a:ea typeface="+mn-ea"/>
                <a:cs typeface="Arial" panose="020B0604020202020204" pitchFamily="34" charset="0"/>
              </a:rPr>
              <a:t>Acquired </a:t>
            </a:r>
            <a:r>
              <a:rPr lang="en-GB" sz="1400" b="1" i="0" kern="1200" dirty="0" err="1">
                <a:solidFill>
                  <a:schemeClr val="tx1"/>
                </a:solidFill>
                <a:latin typeface="Arial" panose="020B0604020202020204" pitchFamily="34" charset="0"/>
                <a:ea typeface="+mn-ea"/>
                <a:cs typeface="Arial" panose="020B0604020202020204" pitchFamily="34" charset="0"/>
              </a:rPr>
              <a:t>Dolaucothi</a:t>
            </a:r>
            <a:r>
              <a:rPr lang="en-GB" sz="1400" b="1" i="0" kern="1200" dirty="0">
                <a:solidFill>
                  <a:schemeClr val="tx1"/>
                </a:solidFill>
                <a:latin typeface="Arial" panose="020B0604020202020204" pitchFamily="34" charset="0"/>
                <a:ea typeface="+mn-ea"/>
                <a:cs typeface="Arial" panose="020B0604020202020204" pitchFamily="34" charset="0"/>
              </a:rPr>
              <a:t> Licence</a:t>
            </a:r>
            <a:endParaRPr lang="en-GB" sz="1400" b="1" dirty="0">
              <a:latin typeface="Arial" panose="020B0604020202020204" pitchFamily="34" charset="0"/>
              <a:cs typeface="Arial" panose="020B0604020202020204" pitchFamily="34" charset="0"/>
            </a:endParaRPr>
          </a:p>
          <a:p>
            <a:pPr marL="171450" indent="-171450">
              <a:spcAft>
                <a:spcPts val="600"/>
              </a:spcAft>
              <a:buFont typeface="Arial" panose="020B0604020202020204" pitchFamily="34" charset="0"/>
              <a:buChar char="•"/>
              <a:defRPr b="1"/>
            </a:pPr>
            <a:r>
              <a:rPr lang="en-GB" sz="1400" b="1" i="0" kern="1200" dirty="0">
                <a:solidFill>
                  <a:schemeClr val="tx1"/>
                </a:solidFill>
                <a:latin typeface="Arial" panose="020B0604020202020204" pitchFamily="34" charset="0"/>
                <a:ea typeface="+mn-ea"/>
                <a:cs typeface="Arial" panose="020B0604020202020204" pitchFamily="34" charset="0"/>
              </a:rPr>
              <a:t>Acquired all historic Dolaucothi exploration data from multiple sources</a:t>
            </a:r>
          </a:p>
          <a:p>
            <a:pPr marL="171450" lvl="0" indent="-171450">
              <a:spcAft>
                <a:spcPts val="600"/>
              </a:spcAft>
              <a:buFont typeface="Arial" panose="020B0604020202020204" pitchFamily="34" charset="0"/>
              <a:buChar char="•"/>
              <a:defRPr b="1"/>
            </a:pPr>
            <a:r>
              <a:rPr lang="en-GB" sz="1400" b="1" i="0" kern="1200" dirty="0">
                <a:solidFill>
                  <a:schemeClr val="tx1"/>
                </a:solidFill>
                <a:latin typeface="Arial" panose="020B0604020202020204" pitchFamily="34" charset="0"/>
                <a:ea typeface="+mn-ea"/>
                <a:cs typeface="Arial" panose="020B0604020202020204" pitchFamily="34" charset="0"/>
              </a:rPr>
              <a:t>Field seasons in both counties</a:t>
            </a:r>
          </a:p>
          <a:p>
            <a:pPr marL="171450" lvl="0" indent="-171450">
              <a:spcAft>
                <a:spcPts val="600"/>
              </a:spcAft>
              <a:buFont typeface="Arial" panose="020B0604020202020204" pitchFamily="34" charset="0"/>
              <a:buChar char="•"/>
              <a:defRPr b="1"/>
            </a:pPr>
            <a:r>
              <a:rPr lang="en-GB" sz="1400" b="1" i="0" kern="1200" dirty="0">
                <a:solidFill>
                  <a:schemeClr val="tx1"/>
                </a:solidFill>
                <a:latin typeface="Arial" panose="020B0604020202020204" pitchFamily="34" charset="0"/>
                <a:ea typeface="+mn-ea"/>
                <a:cs typeface="Arial" panose="020B0604020202020204" pitchFamily="34" charset="0"/>
              </a:rPr>
              <a:t>Identified targets for further work</a:t>
            </a:r>
          </a:p>
          <a:p>
            <a:pPr marL="171450" lvl="0" indent="-171450">
              <a:spcAft>
                <a:spcPts val="600"/>
              </a:spcAft>
              <a:buFont typeface="Arial" panose="020B0604020202020204" pitchFamily="34" charset="0"/>
              <a:buChar char="•"/>
              <a:defRPr b="1"/>
            </a:pPr>
            <a:r>
              <a:rPr lang="en-GB" sz="1400" b="1" i="0" kern="1200" dirty="0">
                <a:solidFill>
                  <a:schemeClr val="tx1"/>
                </a:solidFill>
                <a:latin typeface="Arial" panose="020B0604020202020204" pitchFamily="34" charset="0"/>
                <a:ea typeface="+mn-ea"/>
                <a:cs typeface="Arial" panose="020B0604020202020204" pitchFamily="34" charset="0"/>
              </a:rPr>
              <a:t>Located gold anomalies at </a:t>
            </a:r>
            <a:r>
              <a:rPr lang="en-GB" sz="1400" b="1" i="0" kern="1200" dirty="0" err="1">
                <a:solidFill>
                  <a:schemeClr val="tx1"/>
                </a:solidFill>
                <a:latin typeface="Arial" panose="020B0604020202020204" pitchFamily="34" charset="0"/>
                <a:ea typeface="+mn-ea"/>
                <a:cs typeface="Arial" panose="020B0604020202020204" pitchFamily="34" charset="0"/>
              </a:rPr>
              <a:t>Dolaucothi</a:t>
            </a:r>
            <a:r>
              <a:rPr lang="en-GB" sz="1400" b="1" i="0" kern="1200" dirty="0">
                <a:solidFill>
                  <a:schemeClr val="tx1"/>
                </a:solidFill>
                <a:latin typeface="Arial" panose="020B0604020202020204" pitchFamily="34" charset="0"/>
                <a:ea typeface="+mn-ea"/>
                <a:cs typeface="Arial" panose="020B0604020202020204" pitchFamily="34" charset="0"/>
              </a:rPr>
              <a:t> away from the mine</a:t>
            </a:r>
          </a:p>
          <a:p>
            <a:pPr marL="171450" lvl="0" indent="-171450">
              <a:spcAft>
                <a:spcPts val="600"/>
              </a:spcAft>
              <a:buFont typeface="Arial" panose="020B0604020202020204" pitchFamily="34" charset="0"/>
              <a:buChar char="•"/>
              <a:defRPr b="1"/>
            </a:pPr>
            <a:r>
              <a:rPr lang="en-GB" sz="1400" b="1" dirty="0">
                <a:latin typeface="Arial" panose="020B0604020202020204" pitchFamily="34" charset="0"/>
                <a:cs typeface="Arial" panose="020B0604020202020204" pitchFamily="34" charset="0"/>
              </a:rPr>
              <a:t>Acquired Peeblesshire exploration licence in the Southern Uplands of Scotland</a:t>
            </a:r>
            <a:endParaRPr lang="en-GB" sz="1400" b="1" i="0" kern="1200" dirty="0">
              <a:solidFill>
                <a:schemeClr val="tx1"/>
              </a:solidFill>
              <a:latin typeface="Arial" panose="020B0604020202020204" pitchFamily="34" charset="0"/>
              <a:ea typeface="+mn-ea"/>
              <a:cs typeface="Arial" panose="020B0604020202020204" pitchFamily="34" charset="0"/>
            </a:endParaRPr>
          </a:p>
        </p:txBody>
      </p:sp>
      <p:sp>
        <p:nvSpPr>
          <p:cNvPr id="23" name="TextBox 22">
            <a:extLst>
              <a:ext uri="{FF2B5EF4-FFF2-40B4-BE49-F238E27FC236}">
                <a16:creationId xmlns:a16="http://schemas.microsoft.com/office/drawing/2014/main" id="{E3E04359-CCA6-DC7A-C45D-4DBE22147FEA}"/>
              </a:ext>
            </a:extLst>
          </p:cNvPr>
          <p:cNvSpPr txBox="1"/>
          <p:nvPr/>
        </p:nvSpPr>
        <p:spPr>
          <a:xfrm>
            <a:off x="6895750" y="177212"/>
            <a:ext cx="4999839" cy="2492990"/>
          </a:xfrm>
          <a:prstGeom prst="rect">
            <a:avLst/>
          </a:prstGeom>
          <a:solidFill>
            <a:schemeClr val="accent4">
              <a:alpha val="19902"/>
            </a:schemeClr>
          </a:solidFill>
        </p:spPr>
        <p:txBody>
          <a:bodyPr wrap="square" rtlCol="0">
            <a:spAutoFit/>
          </a:bodyPr>
          <a:lstStyle/>
          <a:p>
            <a:pPr marL="171450" lvl="0" indent="-171450">
              <a:spcAft>
                <a:spcPts val="600"/>
              </a:spcAft>
              <a:buFont typeface="Arial" panose="020B0604020202020204" pitchFamily="34" charset="0"/>
              <a:buChar char="•"/>
            </a:pPr>
            <a:r>
              <a:rPr lang="en-GB" sz="1400" b="1" i="0" kern="1200" dirty="0">
                <a:latin typeface="Arial" panose="020B0604020202020204" pitchFamily="34" charset="0"/>
                <a:ea typeface="+mn-ea"/>
                <a:cs typeface="Arial" panose="020B0604020202020204" pitchFamily="34" charset="0"/>
              </a:rPr>
              <a:t>Raise £200,000 to fund 2023</a:t>
            </a:r>
          </a:p>
          <a:p>
            <a:pPr marL="171450" lvl="0" indent="-171450">
              <a:spcAft>
                <a:spcPts val="600"/>
              </a:spcAft>
              <a:buFont typeface="Arial" panose="020B0604020202020204" pitchFamily="34" charset="0"/>
              <a:buChar char="•"/>
            </a:pPr>
            <a:r>
              <a:rPr lang="en-GB" sz="1400" b="1" dirty="0">
                <a:latin typeface="Arial" panose="020B0604020202020204" pitchFamily="34" charset="0"/>
                <a:cs typeface="Arial" panose="020B0604020202020204" pitchFamily="34" charset="0"/>
              </a:rPr>
              <a:t>Raise company profile, launch website </a:t>
            </a:r>
            <a:endParaRPr lang="en-GB" sz="1400" b="1" i="0" kern="1200" dirty="0">
              <a:latin typeface="Arial" panose="020B0604020202020204" pitchFamily="34" charset="0"/>
              <a:ea typeface="+mn-ea"/>
              <a:cs typeface="Arial" panose="020B0604020202020204" pitchFamily="34" charset="0"/>
            </a:endParaRPr>
          </a:p>
          <a:p>
            <a:pPr marL="171450" lvl="0" indent="-171450">
              <a:spcAft>
                <a:spcPts val="600"/>
              </a:spcAft>
              <a:buFont typeface="Arial" panose="020B0604020202020204" pitchFamily="34" charset="0"/>
              <a:buChar char="•"/>
            </a:pPr>
            <a:r>
              <a:rPr lang="en-GB" sz="1400" b="1" i="0" kern="1200" dirty="0">
                <a:latin typeface="Arial" panose="020B0604020202020204" pitchFamily="34" charset="0"/>
                <a:ea typeface="+mn-ea"/>
                <a:cs typeface="Arial" panose="020B0604020202020204" pitchFamily="34" charset="0"/>
              </a:rPr>
              <a:t>Commence exploration in </a:t>
            </a:r>
            <a:r>
              <a:rPr lang="en-GB" sz="1400" b="1" dirty="0">
                <a:latin typeface="Arial" panose="020B0604020202020204" pitchFamily="34" charset="0"/>
                <a:cs typeface="Arial" panose="020B0604020202020204" pitchFamily="34" charset="0"/>
              </a:rPr>
              <a:t>Peeblesshire</a:t>
            </a:r>
            <a:endParaRPr lang="en-GB" sz="1400" b="1" i="0" kern="1200" baseline="0" dirty="0">
              <a:latin typeface="Arial" panose="020B0604020202020204" pitchFamily="34" charset="0"/>
              <a:ea typeface="+mn-ea"/>
              <a:cs typeface="Arial" panose="020B0604020202020204" pitchFamily="34" charset="0"/>
            </a:endParaRPr>
          </a:p>
          <a:p>
            <a:pPr marL="171450" lvl="0" indent="-171450">
              <a:spcAft>
                <a:spcPts val="600"/>
              </a:spcAft>
              <a:buFont typeface="Arial" panose="020B0604020202020204" pitchFamily="34" charset="0"/>
              <a:buChar char="•"/>
            </a:pPr>
            <a:r>
              <a:rPr lang="en-GB" sz="1400" b="1" i="0" kern="1200" baseline="0" dirty="0">
                <a:latin typeface="Arial" panose="020B0604020202020204" pitchFamily="34" charset="0"/>
                <a:ea typeface="+mn-ea"/>
                <a:cs typeface="Arial" panose="020B0604020202020204" pitchFamily="34" charset="0"/>
              </a:rPr>
              <a:t>Trench gold target near </a:t>
            </a:r>
            <a:r>
              <a:rPr lang="en-GB" sz="1400" b="1" i="0" kern="1200" baseline="0" dirty="0" err="1">
                <a:latin typeface="Arial" panose="020B0604020202020204" pitchFamily="34" charset="0"/>
                <a:ea typeface="+mn-ea"/>
                <a:cs typeface="Arial" panose="020B0604020202020204" pitchFamily="34" charset="0"/>
              </a:rPr>
              <a:t>Dolaucothi</a:t>
            </a:r>
            <a:endParaRPr lang="en-GB" sz="1400" b="1" i="0" kern="1200" baseline="0" dirty="0">
              <a:latin typeface="Arial" panose="020B0604020202020204" pitchFamily="34" charset="0"/>
              <a:ea typeface="+mn-ea"/>
              <a:cs typeface="Arial" panose="020B0604020202020204" pitchFamily="34" charset="0"/>
            </a:endParaRPr>
          </a:p>
          <a:p>
            <a:pPr marL="171450" lvl="0" indent="-171450">
              <a:spcAft>
                <a:spcPts val="600"/>
              </a:spcAft>
              <a:buFont typeface="Arial" panose="020B0604020202020204" pitchFamily="34" charset="0"/>
              <a:buChar char="•"/>
            </a:pPr>
            <a:r>
              <a:rPr lang="en-GB" sz="1400" b="1" i="0" kern="1200" baseline="0" dirty="0">
                <a:latin typeface="Arial" panose="020B0604020202020204" pitchFamily="34" charset="0"/>
                <a:ea typeface="+mn-ea"/>
                <a:cs typeface="Arial" panose="020B0604020202020204" pitchFamily="34" charset="0"/>
              </a:rPr>
              <a:t>Follow up work in </a:t>
            </a:r>
            <a:r>
              <a:rPr lang="en-GB" sz="1400" b="1" i="0" kern="1200" baseline="0" dirty="0" err="1">
                <a:latin typeface="Arial" panose="020B0604020202020204" pitchFamily="34" charset="0"/>
                <a:ea typeface="+mn-ea"/>
                <a:cs typeface="Arial" panose="020B0604020202020204" pitchFamily="34" charset="0"/>
              </a:rPr>
              <a:t>Carms</a:t>
            </a:r>
            <a:r>
              <a:rPr lang="en-GB" sz="1400" b="1" i="0" kern="1200" baseline="0" dirty="0">
                <a:latin typeface="Arial" panose="020B0604020202020204" pitchFamily="34" charset="0"/>
                <a:ea typeface="+mn-ea"/>
                <a:cs typeface="Arial" panose="020B0604020202020204" pitchFamily="34" charset="0"/>
              </a:rPr>
              <a:t> and </a:t>
            </a:r>
            <a:r>
              <a:rPr lang="en-GB" sz="1400" b="1" i="0" kern="1200" baseline="0" dirty="0" err="1">
                <a:latin typeface="Arial" panose="020B0604020202020204" pitchFamily="34" charset="0"/>
                <a:ea typeface="+mn-ea"/>
                <a:cs typeface="Arial" panose="020B0604020202020204" pitchFamily="34" charset="0"/>
              </a:rPr>
              <a:t>Pembs</a:t>
            </a:r>
            <a:r>
              <a:rPr lang="en-GB" sz="1400" b="1" i="0" kern="1200" baseline="0" dirty="0">
                <a:latin typeface="Arial" panose="020B0604020202020204" pitchFamily="34" charset="0"/>
                <a:ea typeface="+mn-ea"/>
                <a:cs typeface="Arial" panose="020B0604020202020204" pitchFamily="34" charset="0"/>
              </a:rPr>
              <a:t>, both regionally and developing existing targets</a:t>
            </a:r>
          </a:p>
          <a:p>
            <a:pPr marL="171450" lvl="0" indent="-171450">
              <a:spcAft>
                <a:spcPts val="600"/>
              </a:spcAft>
              <a:buFont typeface="Arial" panose="020B0604020202020204" pitchFamily="34" charset="0"/>
              <a:buChar char="•"/>
            </a:pPr>
            <a:r>
              <a:rPr lang="en-GB" sz="1400" b="1" dirty="0">
                <a:latin typeface="Arial" panose="020B0604020202020204" pitchFamily="34" charset="0"/>
                <a:cs typeface="Arial" panose="020B0604020202020204" pitchFamily="34" charset="0"/>
              </a:rPr>
              <a:t>Engage with National Trust to obtain access to a large parcel of land not yet granted </a:t>
            </a:r>
            <a:endParaRPr lang="en-GB" sz="1400" b="1" i="0" kern="1200" baseline="0" dirty="0">
              <a:latin typeface="Arial" panose="020B0604020202020204" pitchFamily="34" charset="0"/>
              <a:ea typeface="+mn-ea"/>
              <a:cs typeface="Arial" panose="020B0604020202020204" pitchFamily="34" charset="0"/>
            </a:endParaRPr>
          </a:p>
          <a:p>
            <a:pPr marL="171450" lvl="0" indent="-171450">
              <a:spcAft>
                <a:spcPts val="600"/>
              </a:spcAft>
              <a:buFont typeface="Arial" panose="020B0604020202020204" pitchFamily="34" charset="0"/>
              <a:buChar char="•"/>
            </a:pPr>
            <a:r>
              <a:rPr lang="en-GB" sz="1400" b="1" i="0" kern="1200" baseline="0" dirty="0">
                <a:latin typeface="Arial" panose="020B0604020202020204" pitchFamily="34" charset="0"/>
                <a:ea typeface="+mn-ea"/>
                <a:cs typeface="Arial" panose="020B0604020202020204" pitchFamily="34" charset="0"/>
              </a:rPr>
              <a:t>Aiming to have drill ready targets for 2024</a:t>
            </a:r>
            <a:endParaRPr lang="en-gb" sz="1400" b="1" i="0" kern="1200" dirty="0">
              <a:latin typeface="Arial" panose="020B0604020202020204" pitchFamily="34" charset="0"/>
              <a:ea typeface="+mn-ea"/>
              <a:cs typeface="Arial" panose="020B0604020202020204" pitchFamily="34" charset="0"/>
            </a:endParaRPr>
          </a:p>
        </p:txBody>
      </p:sp>
      <p:pic>
        <p:nvPicPr>
          <p:cNvPr id="2" name="Picture 1">
            <a:extLst>
              <a:ext uri="{FF2B5EF4-FFF2-40B4-BE49-F238E27FC236}">
                <a16:creationId xmlns:a16="http://schemas.microsoft.com/office/drawing/2014/main" id="{7C7B57F8-DE9A-0DC3-9249-D1AC5E80BDA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75961" y="4276687"/>
            <a:ext cx="1292849" cy="1214692"/>
          </a:xfrm>
          <a:prstGeom prst="rect">
            <a:avLst/>
          </a:prstGeom>
        </p:spPr>
      </p:pic>
    </p:spTree>
    <p:extLst>
      <p:ext uri="{BB962C8B-B14F-4D97-AF65-F5344CB8AC3E}">
        <p14:creationId xmlns:p14="http://schemas.microsoft.com/office/powerpoint/2010/main" val="39016921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8CA38-3445-064C-8E53-76040DF2B8D8}"/>
              </a:ext>
            </a:extLst>
          </p:cNvPr>
          <p:cNvSpPr>
            <a:spLocks noGrp="1"/>
          </p:cNvSpPr>
          <p:nvPr>
            <p:ph type="title"/>
          </p:nvPr>
        </p:nvSpPr>
        <p:spPr>
          <a:xfrm>
            <a:off x="838200" y="123355"/>
            <a:ext cx="10515600" cy="927431"/>
          </a:xfrm>
        </p:spPr>
        <p:txBody>
          <a:bodyPr vert="horz" lIns="91440" tIns="45720" rIns="91440" bIns="45720" rtlCol="0" anchor="ctr">
            <a:noAutofit/>
          </a:bodyPr>
          <a:lstStyle/>
          <a:p>
            <a:pPr algn="ctr"/>
            <a:r>
              <a:rPr lang="en-US" b="1" dirty="0" err="1">
                <a:cs typeface="Times New Roman"/>
              </a:rPr>
              <a:t>Dolaucothi</a:t>
            </a:r>
            <a:r>
              <a:rPr lang="en-US" b="1" dirty="0">
                <a:cs typeface="Times New Roman"/>
              </a:rPr>
              <a:t> Area Field Activity</a:t>
            </a:r>
            <a:endParaRPr lang="en-US" b="1" dirty="0"/>
          </a:p>
        </p:txBody>
      </p:sp>
      <p:grpSp>
        <p:nvGrpSpPr>
          <p:cNvPr id="9" name="Group 8">
            <a:extLst>
              <a:ext uri="{FF2B5EF4-FFF2-40B4-BE49-F238E27FC236}">
                <a16:creationId xmlns:a16="http://schemas.microsoft.com/office/drawing/2014/main" id="{CCBEDB5D-C73A-AB01-40B3-8D34830E60A8}"/>
              </a:ext>
            </a:extLst>
          </p:cNvPr>
          <p:cNvGrpSpPr/>
          <p:nvPr/>
        </p:nvGrpSpPr>
        <p:grpSpPr>
          <a:xfrm>
            <a:off x="9204121" y="5949892"/>
            <a:ext cx="2985081" cy="908806"/>
            <a:chOff x="9204121" y="5949892"/>
            <a:chExt cx="2985081" cy="908806"/>
          </a:xfrm>
        </p:grpSpPr>
        <p:sp>
          <p:nvSpPr>
            <p:cNvPr id="7" name="Rectangle 6">
              <a:extLst>
                <a:ext uri="{FF2B5EF4-FFF2-40B4-BE49-F238E27FC236}">
                  <a16:creationId xmlns:a16="http://schemas.microsoft.com/office/drawing/2014/main" id="{EB02F07D-014A-B941-0DE7-49F72A3758EC}"/>
                </a:ext>
              </a:extLst>
            </p:cNvPr>
            <p:cNvSpPr/>
            <p:nvPr/>
          </p:nvSpPr>
          <p:spPr>
            <a:xfrm>
              <a:off x="9204121" y="5949892"/>
              <a:ext cx="2985081" cy="9088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descr="Logo&#10;&#10;Description automatically generated">
              <a:extLst>
                <a:ext uri="{FF2B5EF4-FFF2-40B4-BE49-F238E27FC236}">
                  <a16:creationId xmlns:a16="http://schemas.microsoft.com/office/drawing/2014/main" id="{BB28F00B-6160-4DBD-788A-C0457D7DAFF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03244" y="6024896"/>
              <a:ext cx="2814433" cy="738325"/>
            </a:xfrm>
            <a:prstGeom prst="rect">
              <a:avLst/>
            </a:prstGeom>
            <a:ln>
              <a:noFill/>
            </a:ln>
          </p:spPr>
        </p:pic>
      </p:grpSp>
      <p:pic>
        <p:nvPicPr>
          <p:cNvPr id="10" name="Picture 9" descr="Map&#10;&#10;Description automatically generated">
            <a:extLst>
              <a:ext uri="{FF2B5EF4-FFF2-40B4-BE49-F238E27FC236}">
                <a16:creationId xmlns:a16="http://schemas.microsoft.com/office/drawing/2014/main" id="{BB578F16-2B76-9BFC-61CD-53B2E60AF0D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3505" y="1106878"/>
            <a:ext cx="7477736" cy="5287180"/>
          </a:xfrm>
          <a:prstGeom prst="rect">
            <a:avLst/>
          </a:prstGeom>
          <a:ln>
            <a:solidFill>
              <a:schemeClr val="tx1"/>
            </a:solidFill>
          </a:ln>
        </p:spPr>
      </p:pic>
      <p:sp>
        <p:nvSpPr>
          <p:cNvPr id="6" name="TextBox 5">
            <a:extLst>
              <a:ext uri="{FF2B5EF4-FFF2-40B4-BE49-F238E27FC236}">
                <a16:creationId xmlns:a16="http://schemas.microsoft.com/office/drawing/2014/main" id="{CF037E4C-011A-EB67-B4C6-E9D7CB8613BB}"/>
              </a:ext>
            </a:extLst>
          </p:cNvPr>
          <p:cNvSpPr txBox="1"/>
          <p:nvPr/>
        </p:nvSpPr>
        <p:spPr>
          <a:xfrm>
            <a:off x="7863591" y="1270445"/>
            <a:ext cx="4389535" cy="4385816"/>
          </a:xfrm>
          <a:prstGeom prst="rect">
            <a:avLst/>
          </a:prstGeom>
          <a:noFill/>
        </p:spPr>
        <p:txBody>
          <a:bodyPr wrap="square" rtlCol="0">
            <a:spAutoFit/>
          </a:bodyPr>
          <a:lstStyle/>
          <a:p>
            <a:pPr marL="285750" indent="-285750">
              <a:spcAft>
                <a:spcPts val="900"/>
              </a:spcAft>
              <a:buFont typeface="Arial" panose="020B0604020202020204" pitchFamily="34" charset="0"/>
              <a:buChar char="•"/>
            </a:pPr>
            <a:r>
              <a:rPr lang="en-GB" dirty="0">
                <a:cs typeface="Times New Roman" panose="02020603050405020304" pitchFamily="18" charset="0"/>
              </a:rPr>
              <a:t>Licence area 250 km</a:t>
            </a:r>
            <a:r>
              <a:rPr lang="en-GB" baseline="30000" dirty="0">
                <a:cs typeface="Times New Roman" panose="02020603050405020304" pitchFamily="18" charset="0"/>
              </a:rPr>
              <a:t>2</a:t>
            </a:r>
            <a:endParaRPr lang="en-GB" dirty="0">
              <a:cs typeface="Times New Roman" panose="02020603050405020304" pitchFamily="18" charset="0"/>
            </a:endParaRPr>
          </a:p>
          <a:p>
            <a:pPr marL="285750" indent="-285750">
              <a:spcAft>
                <a:spcPts val="900"/>
              </a:spcAft>
              <a:buFont typeface="Arial" panose="020B0604020202020204" pitchFamily="34" charset="0"/>
              <a:buChar char="•"/>
            </a:pPr>
            <a:r>
              <a:rPr lang="en-GB" dirty="0">
                <a:cs typeface="Times New Roman" panose="02020603050405020304" pitchFamily="18" charset="0"/>
              </a:rPr>
              <a:t>Work to date focused around the </a:t>
            </a:r>
            <a:r>
              <a:rPr lang="en-GB" dirty="0" err="1">
                <a:cs typeface="Times New Roman" panose="02020603050405020304" pitchFamily="18" charset="0"/>
              </a:rPr>
              <a:t>Dolaucothi</a:t>
            </a:r>
            <a:r>
              <a:rPr lang="en-GB" dirty="0">
                <a:cs typeface="Times New Roman" panose="02020603050405020304" pitchFamily="18" charset="0"/>
              </a:rPr>
              <a:t> Mine. Specifically, so far we have collected:</a:t>
            </a:r>
          </a:p>
          <a:p>
            <a:pPr marL="742950" lvl="1" indent="-285750">
              <a:spcAft>
                <a:spcPts val="900"/>
              </a:spcAft>
              <a:buFont typeface="Wingdings" panose="05000000000000000000" pitchFamily="2" charset="2"/>
              <a:buChar char="§"/>
            </a:pPr>
            <a:r>
              <a:rPr lang="en-GB" b="1" dirty="0">
                <a:cs typeface="Times New Roman" panose="02020603050405020304" pitchFamily="18" charset="0"/>
              </a:rPr>
              <a:t>2,746 soil samples</a:t>
            </a:r>
            <a:endParaRPr lang="en-GB" dirty="0">
              <a:cs typeface="Times New Roman" panose="02020603050405020304" pitchFamily="18" charset="0"/>
            </a:endParaRPr>
          </a:p>
          <a:p>
            <a:pPr marL="742950" lvl="1" indent="-285750">
              <a:spcAft>
                <a:spcPts val="900"/>
              </a:spcAft>
              <a:buFont typeface="Wingdings" panose="05000000000000000000" pitchFamily="2" charset="2"/>
              <a:buChar char="§"/>
            </a:pPr>
            <a:r>
              <a:rPr lang="en-GB" b="1" dirty="0">
                <a:cs typeface="Times New Roman" panose="02020603050405020304" pitchFamily="18" charset="0"/>
              </a:rPr>
              <a:t>23 stream sediment samples</a:t>
            </a:r>
          </a:p>
          <a:p>
            <a:pPr marL="742950" lvl="1" indent="-285750">
              <a:spcAft>
                <a:spcPts val="900"/>
              </a:spcAft>
              <a:buFont typeface="Wingdings" panose="05000000000000000000" pitchFamily="2" charset="2"/>
              <a:buChar char="§"/>
            </a:pPr>
            <a:r>
              <a:rPr lang="en-GB" b="1" dirty="0">
                <a:cs typeface="Times New Roman" panose="02020603050405020304" pitchFamily="18" charset="0"/>
              </a:rPr>
              <a:t>57 rock chip samples</a:t>
            </a:r>
            <a:r>
              <a:rPr lang="en-GB" dirty="0">
                <a:cs typeface="Times New Roman" panose="02020603050405020304" pitchFamily="18" charset="0"/>
              </a:rPr>
              <a:t> </a:t>
            </a:r>
          </a:p>
          <a:p>
            <a:pPr marL="742950" lvl="1" indent="-285750">
              <a:spcAft>
                <a:spcPts val="900"/>
              </a:spcAft>
              <a:buFont typeface="Wingdings" panose="05000000000000000000" pitchFamily="2" charset="2"/>
              <a:buChar char="§"/>
            </a:pPr>
            <a:r>
              <a:rPr lang="en-GB" b="1" dirty="0">
                <a:cs typeface="Times New Roman" panose="02020603050405020304" pitchFamily="18" charset="0"/>
              </a:rPr>
              <a:t>15 panned concentrates </a:t>
            </a:r>
            <a:r>
              <a:rPr lang="en-GB" dirty="0">
                <a:cs typeface="Times New Roman" panose="02020603050405020304" pitchFamily="18" charset="0"/>
              </a:rPr>
              <a:t>and recovered </a:t>
            </a:r>
            <a:r>
              <a:rPr lang="en-GB" b="1" dirty="0">
                <a:cs typeface="Times New Roman" panose="02020603050405020304" pitchFamily="18" charset="0"/>
              </a:rPr>
              <a:t>83 gold grains</a:t>
            </a:r>
            <a:r>
              <a:rPr lang="en-GB" dirty="0">
                <a:cs typeface="Times New Roman" panose="02020603050405020304" pitchFamily="18" charset="0"/>
              </a:rPr>
              <a:t>. </a:t>
            </a:r>
          </a:p>
          <a:p>
            <a:pPr marL="285750" indent="-285750">
              <a:spcAft>
                <a:spcPts val="900"/>
              </a:spcAft>
              <a:buFont typeface="Arial" panose="020B0604020202020204" pitchFamily="34" charset="0"/>
              <a:buChar char="•"/>
            </a:pPr>
            <a:r>
              <a:rPr lang="en-GB" i="1" u="none" strike="noStrike" dirty="0">
                <a:solidFill>
                  <a:srgbClr val="212121"/>
                </a:solidFill>
                <a:effectLst/>
                <a:latin typeface="Calibri" panose="020F0502020204030204" pitchFamily="34" charset="0"/>
              </a:rPr>
              <a:t>We have also undertaken geological mapping of the </a:t>
            </a:r>
            <a:r>
              <a:rPr lang="en-GB" i="1" u="none" strike="noStrike" dirty="0" err="1">
                <a:solidFill>
                  <a:srgbClr val="212121"/>
                </a:solidFill>
                <a:effectLst/>
                <a:latin typeface="Calibri" panose="020F0502020204030204" pitchFamily="34" charset="0"/>
              </a:rPr>
              <a:t>Dolaucothi</a:t>
            </a:r>
            <a:r>
              <a:rPr lang="en-GB" i="1" u="none" strike="noStrike" dirty="0">
                <a:solidFill>
                  <a:srgbClr val="212121"/>
                </a:solidFill>
                <a:effectLst/>
                <a:latin typeface="Calibri" panose="020F0502020204030204" pitchFamily="34" charset="0"/>
              </a:rPr>
              <a:t> area to assist in the development of our 3D geological model of the area</a:t>
            </a:r>
            <a:r>
              <a:rPr lang="en-GB" i="0" u="none" strike="noStrike" dirty="0">
                <a:solidFill>
                  <a:srgbClr val="212121"/>
                </a:solidFill>
                <a:effectLst/>
                <a:latin typeface="Calibri" panose="020F0502020204030204" pitchFamily="34" charset="0"/>
              </a:rPr>
              <a:t>.</a:t>
            </a:r>
            <a:endParaRPr lang="en-GB" sz="1600" dirty="0">
              <a:cs typeface="Times New Roman" panose="02020603050405020304" pitchFamily="18" charset="0"/>
            </a:endParaRPr>
          </a:p>
        </p:txBody>
      </p:sp>
    </p:spTree>
    <p:extLst>
      <p:ext uri="{BB962C8B-B14F-4D97-AF65-F5344CB8AC3E}">
        <p14:creationId xmlns:p14="http://schemas.microsoft.com/office/powerpoint/2010/main" val="14412910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A15E7-D55D-924C-8F94-842EE67CCA54}"/>
              </a:ext>
            </a:extLst>
          </p:cNvPr>
          <p:cNvSpPr>
            <a:spLocks noGrp="1"/>
          </p:cNvSpPr>
          <p:nvPr>
            <p:ph type="title"/>
          </p:nvPr>
        </p:nvSpPr>
        <p:spPr>
          <a:xfrm>
            <a:off x="605481" y="356882"/>
            <a:ext cx="11298811" cy="646331"/>
          </a:xfrm>
        </p:spPr>
        <p:txBody>
          <a:bodyPr>
            <a:noAutofit/>
          </a:bodyPr>
          <a:lstStyle/>
          <a:p>
            <a:pPr algn="ctr"/>
            <a:r>
              <a:rPr lang="en-GB" b="1" dirty="0" err="1"/>
              <a:t>Dolaucothi</a:t>
            </a:r>
            <a:r>
              <a:rPr lang="en-GB" b="1" dirty="0"/>
              <a:t>: Potential for multiple targets</a:t>
            </a:r>
            <a:endParaRPr lang="en-US" dirty="0">
              <a:highlight>
                <a:srgbClr val="FFFF00"/>
              </a:highlight>
              <a:latin typeface="Times New Roman" panose="02020603050405020304" pitchFamily="18" charset="0"/>
              <a:cs typeface="Times New Roman"/>
            </a:endParaRPr>
          </a:p>
        </p:txBody>
      </p:sp>
      <p:sp>
        <p:nvSpPr>
          <p:cNvPr id="3" name="Content Placeholder 2">
            <a:extLst>
              <a:ext uri="{FF2B5EF4-FFF2-40B4-BE49-F238E27FC236}">
                <a16:creationId xmlns:a16="http://schemas.microsoft.com/office/drawing/2014/main" id="{23A46F31-D366-E548-B4E6-D51C73CBE926}"/>
              </a:ext>
            </a:extLst>
          </p:cNvPr>
          <p:cNvSpPr>
            <a:spLocks noGrp="1"/>
          </p:cNvSpPr>
          <p:nvPr>
            <p:ph idx="1"/>
          </p:nvPr>
        </p:nvSpPr>
        <p:spPr>
          <a:xfrm>
            <a:off x="5671751" y="1470015"/>
            <a:ext cx="6232541" cy="5721177"/>
          </a:xfrm>
        </p:spPr>
        <p:txBody>
          <a:bodyPr vert="horz" lIns="91440" tIns="45720" rIns="91440" bIns="45720" rtlCol="0" anchor="t">
            <a:normAutofit/>
          </a:bodyPr>
          <a:lstStyle/>
          <a:p>
            <a:pPr lvl="1"/>
            <a:endParaRPr lang="en-GB" sz="1500" dirty="0">
              <a:cs typeface="Calibri" panose="020F0502020204030204"/>
            </a:endParaRPr>
          </a:p>
          <a:p>
            <a:pPr marL="0" indent="0">
              <a:buNone/>
            </a:pPr>
            <a:endParaRPr lang="en-GB" sz="1100" dirty="0">
              <a:latin typeface="Calibri" panose="020F0502020204030204"/>
              <a:ea typeface="+mn-lt"/>
              <a:cs typeface="Calibri" panose="020F0502020204030204"/>
            </a:endParaRPr>
          </a:p>
        </p:txBody>
      </p:sp>
      <p:grpSp>
        <p:nvGrpSpPr>
          <p:cNvPr id="13" name="Group 12">
            <a:extLst>
              <a:ext uri="{FF2B5EF4-FFF2-40B4-BE49-F238E27FC236}">
                <a16:creationId xmlns:a16="http://schemas.microsoft.com/office/drawing/2014/main" id="{23B8C9B9-D5FB-E275-6A05-1AD8F677A2BA}"/>
              </a:ext>
            </a:extLst>
          </p:cNvPr>
          <p:cNvGrpSpPr/>
          <p:nvPr/>
        </p:nvGrpSpPr>
        <p:grpSpPr>
          <a:xfrm>
            <a:off x="9204121" y="5949892"/>
            <a:ext cx="2985081" cy="908806"/>
            <a:chOff x="9204121" y="699"/>
            <a:chExt cx="2985081" cy="908806"/>
          </a:xfrm>
        </p:grpSpPr>
        <p:sp>
          <p:nvSpPr>
            <p:cNvPr id="11" name="Rectangle 10">
              <a:extLst>
                <a:ext uri="{FF2B5EF4-FFF2-40B4-BE49-F238E27FC236}">
                  <a16:creationId xmlns:a16="http://schemas.microsoft.com/office/drawing/2014/main" id="{C24123D2-AA9B-D9A5-BA31-C1F2D70B0C08}"/>
                </a:ext>
              </a:extLst>
            </p:cNvPr>
            <p:cNvSpPr/>
            <p:nvPr/>
          </p:nvSpPr>
          <p:spPr>
            <a:xfrm>
              <a:off x="9204121" y="699"/>
              <a:ext cx="2985081" cy="9088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descr="Logo&#10;&#10;Description automatically generated">
              <a:extLst>
                <a:ext uri="{FF2B5EF4-FFF2-40B4-BE49-F238E27FC236}">
                  <a16:creationId xmlns:a16="http://schemas.microsoft.com/office/drawing/2014/main" id="{7744A0FE-68F3-B19E-58F8-AAF5649B8E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03244" y="75703"/>
              <a:ext cx="2814433" cy="738325"/>
            </a:xfrm>
            <a:prstGeom prst="rect">
              <a:avLst/>
            </a:prstGeom>
          </p:spPr>
        </p:pic>
      </p:grpSp>
      <p:sp>
        <p:nvSpPr>
          <p:cNvPr id="7" name="Content Placeholder 2">
            <a:extLst>
              <a:ext uri="{FF2B5EF4-FFF2-40B4-BE49-F238E27FC236}">
                <a16:creationId xmlns:a16="http://schemas.microsoft.com/office/drawing/2014/main" id="{20FF70F5-83E1-C13D-06DA-1C699C71D8B6}"/>
              </a:ext>
            </a:extLst>
          </p:cNvPr>
          <p:cNvSpPr txBox="1">
            <a:spLocks/>
          </p:cNvSpPr>
          <p:nvPr/>
        </p:nvSpPr>
        <p:spPr>
          <a:xfrm>
            <a:off x="432487" y="2002126"/>
            <a:ext cx="11624206" cy="444810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lvl="1">
              <a:spcBef>
                <a:spcPts val="1000"/>
              </a:spcBef>
            </a:pPr>
            <a:endParaRPr lang="en-GB" sz="1800" dirty="0">
              <a:latin typeface="Calibri" panose="020F0502020204030204" pitchFamily="34" charset="0"/>
              <a:cs typeface="Times New Roman" panose="02020603050405020304" pitchFamily="18" charset="0"/>
            </a:endParaRPr>
          </a:p>
          <a:p>
            <a:pPr marL="0" indent="0">
              <a:buFont typeface="Arial" panose="020B0604020202020204" pitchFamily="34" charset="0"/>
              <a:buNone/>
            </a:pPr>
            <a:endParaRPr lang="en-GB" sz="1100" dirty="0">
              <a:latin typeface="Calibri" panose="020F0502020204030204"/>
              <a:ea typeface="+mn-lt"/>
              <a:cs typeface="Calibri" panose="020F0502020204030204"/>
            </a:endParaRPr>
          </a:p>
        </p:txBody>
      </p:sp>
      <p:sp>
        <p:nvSpPr>
          <p:cNvPr id="4" name="Content Placeholder 2">
            <a:extLst>
              <a:ext uri="{FF2B5EF4-FFF2-40B4-BE49-F238E27FC236}">
                <a16:creationId xmlns:a16="http://schemas.microsoft.com/office/drawing/2014/main" id="{443AA77B-A23F-F1AA-CB49-CBF3C6742E8A}"/>
              </a:ext>
            </a:extLst>
          </p:cNvPr>
          <p:cNvSpPr txBox="1">
            <a:spLocks/>
          </p:cNvSpPr>
          <p:nvPr/>
        </p:nvSpPr>
        <p:spPr>
          <a:xfrm>
            <a:off x="915635" y="2177465"/>
            <a:ext cx="5956654" cy="3772427"/>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2000" dirty="0">
                <a:latin typeface="Calibri" panose="020F0502020204030204" pitchFamily="34" charset="0"/>
                <a:ea typeface="Calibri" panose="020F0502020204030204" pitchFamily="34" charset="0"/>
                <a:cs typeface="Times New Roman" panose="02020603050405020304" pitchFamily="18" charset="0"/>
              </a:rPr>
              <a:t>Developed detailed 3D model of controls on gold mineralisation at </a:t>
            </a:r>
            <a:r>
              <a:rPr lang="en-GB" sz="2000" dirty="0" err="1">
                <a:latin typeface="Calibri" panose="020F0502020204030204" pitchFamily="34" charset="0"/>
                <a:ea typeface="Calibri" panose="020F0502020204030204" pitchFamily="34" charset="0"/>
                <a:cs typeface="Times New Roman" panose="02020603050405020304" pitchFamily="18" charset="0"/>
              </a:rPr>
              <a:t>Dolaucothi</a:t>
            </a: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a:lnSpc>
                <a:spcPct val="100000"/>
              </a:lnSpc>
            </a:pPr>
            <a:r>
              <a:rPr lang="en-GB" sz="2000" dirty="0">
                <a:latin typeface="Calibri" panose="020F0502020204030204" pitchFamily="34" charset="0"/>
                <a:ea typeface="Calibri" panose="020F0502020204030204" pitchFamily="34" charset="0"/>
                <a:cs typeface="Times New Roman" panose="02020603050405020304" pitchFamily="18" charset="0"/>
              </a:rPr>
              <a:t>Located historic boreholes containing gold mineralisation drilled near </a:t>
            </a:r>
            <a:r>
              <a:rPr lang="en-GB" sz="2000" dirty="0" err="1">
                <a:latin typeface="Calibri" panose="020F0502020204030204" pitchFamily="34" charset="0"/>
                <a:ea typeface="Calibri" panose="020F0502020204030204" pitchFamily="34" charset="0"/>
                <a:cs typeface="Times New Roman" panose="02020603050405020304" pitchFamily="18" charset="0"/>
              </a:rPr>
              <a:t>Dolaucothi</a:t>
            </a:r>
            <a:r>
              <a:rPr lang="en-GB" sz="2000" dirty="0">
                <a:latin typeface="Calibri" panose="020F0502020204030204" pitchFamily="34" charset="0"/>
                <a:ea typeface="Calibri" panose="020F0502020204030204" pitchFamily="34" charset="0"/>
                <a:cs typeface="Times New Roman" panose="02020603050405020304" pitchFamily="18" charset="0"/>
              </a:rPr>
              <a:t> at British Geological Survey depot </a:t>
            </a:r>
          </a:p>
          <a:p>
            <a:pPr>
              <a:lnSpc>
                <a:spcPct val="100000"/>
              </a:lnSpc>
            </a:pPr>
            <a:r>
              <a:rPr lang="en-GB" sz="2000" dirty="0">
                <a:latin typeface="Calibri" panose="020F0502020204030204" pitchFamily="34" charset="0"/>
                <a:ea typeface="Calibri" panose="020F0502020204030204" pitchFamily="34" charset="0"/>
                <a:cs typeface="Times New Roman" panose="02020603050405020304" pitchFamily="18" charset="0"/>
              </a:rPr>
              <a:t>Soil sampling in 2022 has identified gold occurrences in area not derived from </a:t>
            </a:r>
            <a:r>
              <a:rPr lang="en-GB" sz="2000" dirty="0" err="1">
                <a:latin typeface="Calibri" panose="020F0502020204030204" pitchFamily="34" charset="0"/>
                <a:ea typeface="Calibri" panose="020F0502020204030204" pitchFamily="34" charset="0"/>
                <a:cs typeface="Times New Roman" panose="02020603050405020304" pitchFamily="18" charset="0"/>
              </a:rPr>
              <a:t>Dolaucothi</a:t>
            </a:r>
            <a:r>
              <a:rPr lang="en-GB" sz="2000" dirty="0">
                <a:latin typeface="Calibri" panose="020F0502020204030204" pitchFamily="34" charset="0"/>
                <a:ea typeface="Calibri" panose="020F0502020204030204" pitchFamily="34" charset="0"/>
                <a:cs typeface="Times New Roman" panose="02020603050405020304" pitchFamily="18" charset="0"/>
              </a:rPr>
              <a:t> mine</a:t>
            </a:r>
          </a:p>
          <a:p>
            <a:pPr>
              <a:lnSpc>
                <a:spcPct val="100000"/>
              </a:lnSpc>
            </a:pPr>
            <a:r>
              <a:rPr lang="en-GB" sz="2000" dirty="0">
                <a:latin typeface="Calibri" panose="020F0502020204030204" pitchFamily="34" charset="0"/>
                <a:ea typeface="Calibri" panose="020F0502020204030204" pitchFamily="34" charset="0"/>
                <a:cs typeface="Times New Roman" panose="02020603050405020304" pitchFamily="18" charset="0"/>
              </a:rPr>
              <a:t>Planning trenching during summer 2023 to expose potential gold mineralisation at </a:t>
            </a:r>
            <a:r>
              <a:rPr lang="en-GB" sz="2000" dirty="0" err="1">
                <a:latin typeface="Calibri" panose="020F0502020204030204" pitchFamily="34" charset="0"/>
                <a:ea typeface="Calibri" panose="020F0502020204030204" pitchFamily="34" charset="0"/>
                <a:cs typeface="Times New Roman" panose="02020603050405020304" pitchFamily="18" charset="0"/>
              </a:rPr>
              <a:t>Brunant</a:t>
            </a:r>
            <a:r>
              <a:rPr lang="en-GB" sz="2000" dirty="0">
                <a:latin typeface="Calibri" panose="020F0502020204030204" pitchFamily="34" charset="0"/>
                <a:ea typeface="Calibri" panose="020F0502020204030204" pitchFamily="34" charset="0"/>
                <a:cs typeface="Times New Roman" panose="02020603050405020304" pitchFamily="18" charset="0"/>
              </a:rPr>
              <a:t> away from mine.</a:t>
            </a:r>
          </a:p>
          <a:p>
            <a:pPr>
              <a:lnSpc>
                <a:spcPct val="100000"/>
              </a:lnSpc>
            </a:pPr>
            <a:r>
              <a:rPr lang="en-GB" sz="2000" dirty="0">
                <a:latin typeface="Calibri" panose="020F0502020204030204" pitchFamily="34" charset="0"/>
                <a:ea typeface="Calibri" panose="020F0502020204030204" pitchFamily="34" charset="0"/>
                <a:cs typeface="Times New Roman" panose="02020603050405020304" pitchFamily="18" charset="0"/>
              </a:rPr>
              <a:t>Generate targets to drill in 2024 </a:t>
            </a:r>
          </a:p>
          <a:p>
            <a:pPr>
              <a:lnSpc>
                <a:spcPct val="100000"/>
              </a:lnSpc>
            </a:pPr>
            <a:endParaRPr lang="en-GB" sz="20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9" name="Content Placeholder 3">
            <a:extLst>
              <a:ext uri="{FF2B5EF4-FFF2-40B4-BE49-F238E27FC236}">
                <a16:creationId xmlns:a16="http://schemas.microsoft.com/office/drawing/2014/main" id="{F5FE7D18-C1F6-99A2-6E6B-A77D8875E37F}"/>
              </a:ext>
            </a:extLst>
          </p:cNvPr>
          <p:cNvPicPr>
            <a:picLocks noChangeAspect="1"/>
          </p:cNvPicPr>
          <p:nvPr/>
        </p:nvPicPr>
        <p:blipFill>
          <a:blip r:embed="rId4"/>
          <a:stretch>
            <a:fillRect/>
          </a:stretch>
        </p:blipFill>
        <p:spPr>
          <a:xfrm>
            <a:off x="7438870" y="1965371"/>
            <a:ext cx="3173519" cy="4243878"/>
          </a:xfrm>
          <a:prstGeom prst="rect">
            <a:avLst/>
          </a:prstGeom>
        </p:spPr>
      </p:pic>
      <p:sp>
        <p:nvSpPr>
          <p:cNvPr id="10" name="TextBox 9">
            <a:extLst>
              <a:ext uri="{FF2B5EF4-FFF2-40B4-BE49-F238E27FC236}">
                <a16:creationId xmlns:a16="http://schemas.microsoft.com/office/drawing/2014/main" id="{601AD9A3-D96C-CAD3-66C6-91042C6CBC03}"/>
              </a:ext>
            </a:extLst>
          </p:cNvPr>
          <p:cNvSpPr txBox="1"/>
          <p:nvPr/>
        </p:nvSpPr>
        <p:spPr>
          <a:xfrm>
            <a:off x="915635" y="1128688"/>
            <a:ext cx="9857140" cy="923330"/>
          </a:xfrm>
          <a:prstGeom prst="rect">
            <a:avLst/>
          </a:prstGeom>
          <a:noFill/>
        </p:spPr>
        <p:txBody>
          <a:bodyPr wrap="square" rtlCol="0">
            <a:spAutoFit/>
          </a:bodyPr>
          <a:lstStyle/>
          <a:p>
            <a:r>
              <a:rPr lang="en-GB" b="1" i="1" u="none" strike="noStrike" dirty="0">
                <a:solidFill>
                  <a:srgbClr val="212121"/>
                </a:solidFill>
                <a:effectLst/>
                <a:latin typeface="Calibri" panose="020F0502020204030204" pitchFamily="34" charset="0"/>
              </a:rPr>
              <a:t>Mineralisation styles at </a:t>
            </a:r>
            <a:r>
              <a:rPr lang="en-GB" b="1" i="1" u="none" strike="noStrike" dirty="0" err="1">
                <a:solidFill>
                  <a:srgbClr val="212121"/>
                </a:solidFill>
                <a:effectLst/>
                <a:latin typeface="Calibri" panose="020F0502020204030204" pitchFamily="34" charset="0"/>
              </a:rPr>
              <a:t>Dolaucothi</a:t>
            </a:r>
            <a:r>
              <a:rPr lang="en-GB" b="1" i="1" u="none" strike="noStrike" dirty="0">
                <a:solidFill>
                  <a:srgbClr val="212121"/>
                </a:solidFill>
                <a:effectLst/>
                <a:latin typeface="Calibri" panose="020F0502020204030204" pitchFamily="34" charset="0"/>
              </a:rPr>
              <a:t> show similarities to the prolific Bendigo district of Australia, shown to host numerous distinct gold bearing reefs - we use the model on the right to explore around </a:t>
            </a:r>
            <a:r>
              <a:rPr lang="en-GB" b="1" i="1" u="none" strike="noStrike" dirty="0" err="1">
                <a:solidFill>
                  <a:srgbClr val="212121"/>
                </a:solidFill>
                <a:effectLst/>
                <a:latin typeface="Calibri" panose="020F0502020204030204" pitchFamily="34" charset="0"/>
              </a:rPr>
              <a:t>Dolaucothi</a:t>
            </a:r>
            <a:endParaRPr lang="en-US" b="1" i="1" dirty="0"/>
          </a:p>
        </p:txBody>
      </p:sp>
    </p:spTree>
    <p:extLst>
      <p:ext uri="{BB962C8B-B14F-4D97-AF65-F5344CB8AC3E}">
        <p14:creationId xmlns:p14="http://schemas.microsoft.com/office/powerpoint/2010/main" val="33495484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A15E7-D55D-924C-8F94-842EE67CCA54}"/>
              </a:ext>
            </a:extLst>
          </p:cNvPr>
          <p:cNvSpPr>
            <a:spLocks noGrp="1"/>
          </p:cNvSpPr>
          <p:nvPr>
            <p:ph type="title"/>
          </p:nvPr>
        </p:nvSpPr>
        <p:spPr>
          <a:xfrm>
            <a:off x="605481" y="356882"/>
            <a:ext cx="11298811" cy="646331"/>
          </a:xfrm>
        </p:spPr>
        <p:txBody>
          <a:bodyPr>
            <a:noAutofit/>
          </a:bodyPr>
          <a:lstStyle/>
          <a:p>
            <a:pPr algn="ctr"/>
            <a:r>
              <a:rPr lang="en-GB" b="1" dirty="0"/>
              <a:t>Peeblesshire: Encouraging initial field season</a:t>
            </a:r>
            <a:endParaRPr lang="en-US" dirty="0">
              <a:highlight>
                <a:srgbClr val="FFFF00"/>
              </a:highlight>
              <a:latin typeface="Times New Roman" panose="02020603050405020304" pitchFamily="18" charset="0"/>
              <a:cs typeface="Times New Roman"/>
            </a:endParaRPr>
          </a:p>
        </p:txBody>
      </p:sp>
      <p:sp>
        <p:nvSpPr>
          <p:cNvPr id="3" name="Content Placeholder 2">
            <a:extLst>
              <a:ext uri="{FF2B5EF4-FFF2-40B4-BE49-F238E27FC236}">
                <a16:creationId xmlns:a16="http://schemas.microsoft.com/office/drawing/2014/main" id="{23A46F31-D366-E548-B4E6-D51C73CBE926}"/>
              </a:ext>
            </a:extLst>
          </p:cNvPr>
          <p:cNvSpPr>
            <a:spLocks noGrp="1"/>
          </p:cNvSpPr>
          <p:nvPr>
            <p:ph idx="1"/>
          </p:nvPr>
        </p:nvSpPr>
        <p:spPr>
          <a:xfrm>
            <a:off x="5671751" y="1470015"/>
            <a:ext cx="6232541" cy="5721177"/>
          </a:xfrm>
        </p:spPr>
        <p:txBody>
          <a:bodyPr vert="horz" lIns="91440" tIns="45720" rIns="91440" bIns="45720" rtlCol="0" anchor="t">
            <a:normAutofit/>
          </a:bodyPr>
          <a:lstStyle/>
          <a:p>
            <a:pPr lvl="1"/>
            <a:endParaRPr lang="en-GB" sz="1500" dirty="0">
              <a:cs typeface="Calibri" panose="020F0502020204030204"/>
            </a:endParaRPr>
          </a:p>
          <a:p>
            <a:pPr marL="0" indent="0">
              <a:buNone/>
            </a:pPr>
            <a:endParaRPr lang="en-GB" sz="1100" dirty="0">
              <a:latin typeface="Calibri" panose="020F0502020204030204"/>
              <a:ea typeface="+mn-lt"/>
              <a:cs typeface="Calibri" panose="020F0502020204030204"/>
            </a:endParaRPr>
          </a:p>
        </p:txBody>
      </p:sp>
      <p:grpSp>
        <p:nvGrpSpPr>
          <p:cNvPr id="13" name="Group 12">
            <a:extLst>
              <a:ext uri="{FF2B5EF4-FFF2-40B4-BE49-F238E27FC236}">
                <a16:creationId xmlns:a16="http://schemas.microsoft.com/office/drawing/2014/main" id="{23B8C9B9-D5FB-E275-6A05-1AD8F677A2BA}"/>
              </a:ext>
            </a:extLst>
          </p:cNvPr>
          <p:cNvGrpSpPr/>
          <p:nvPr/>
        </p:nvGrpSpPr>
        <p:grpSpPr>
          <a:xfrm>
            <a:off x="9204121" y="5949892"/>
            <a:ext cx="2985081" cy="908806"/>
            <a:chOff x="9204121" y="699"/>
            <a:chExt cx="2985081" cy="908806"/>
          </a:xfrm>
        </p:grpSpPr>
        <p:sp>
          <p:nvSpPr>
            <p:cNvPr id="11" name="Rectangle 10">
              <a:extLst>
                <a:ext uri="{FF2B5EF4-FFF2-40B4-BE49-F238E27FC236}">
                  <a16:creationId xmlns:a16="http://schemas.microsoft.com/office/drawing/2014/main" id="{C24123D2-AA9B-D9A5-BA31-C1F2D70B0C08}"/>
                </a:ext>
              </a:extLst>
            </p:cNvPr>
            <p:cNvSpPr/>
            <p:nvPr/>
          </p:nvSpPr>
          <p:spPr>
            <a:xfrm>
              <a:off x="9204121" y="699"/>
              <a:ext cx="2985081" cy="9088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descr="Logo&#10;&#10;Description automatically generated">
              <a:extLst>
                <a:ext uri="{FF2B5EF4-FFF2-40B4-BE49-F238E27FC236}">
                  <a16:creationId xmlns:a16="http://schemas.microsoft.com/office/drawing/2014/main" id="{7744A0FE-68F3-B19E-58F8-AAF5649B8E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03244" y="75703"/>
              <a:ext cx="2814433" cy="738325"/>
            </a:xfrm>
            <a:prstGeom prst="rect">
              <a:avLst/>
            </a:prstGeom>
          </p:spPr>
        </p:pic>
      </p:grpSp>
      <p:sp>
        <p:nvSpPr>
          <p:cNvPr id="7" name="Content Placeholder 2">
            <a:extLst>
              <a:ext uri="{FF2B5EF4-FFF2-40B4-BE49-F238E27FC236}">
                <a16:creationId xmlns:a16="http://schemas.microsoft.com/office/drawing/2014/main" id="{20FF70F5-83E1-C13D-06DA-1C699C71D8B6}"/>
              </a:ext>
            </a:extLst>
          </p:cNvPr>
          <p:cNvSpPr txBox="1">
            <a:spLocks/>
          </p:cNvSpPr>
          <p:nvPr/>
        </p:nvSpPr>
        <p:spPr>
          <a:xfrm>
            <a:off x="432487" y="2002126"/>
            <a:ext cx="11624206" cy="444810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lvl="1">
              <a:spcBef>
                <a:spcPts val="1000"/>
              </a:spcBef>
            </a:pPr>
            <a:endParaRPr lang="en-GB" sz="1800" dirty="0">
              <a:latin typeface="Calibri" panose="020F0502020204030204" pitchFamily="34" charset="0"/>
              <a:cs typeface="Times New Roman" panose="02020603050405020304" pitchFamily="18" charset="0"/>
            </a:endParaRPr>
          </a:p>
          <a:p>
            <a:pPr marL="0" indent="0">
              <a:buFont typeface="Arial" panose="020B0604020202020204" pitchFamily="34" charset="0"/>
              <a:buNone/>
            </a:pPr>
            <a:endParaRPr lang="en-GB" sz="1100" dirty="0">
              <a:latin typeface="Calibri" panose="020F0502020204030204"/>
              <a:ea typeface="+mn-lt"/>
              <a:cs typeface="Calibri" panose="020F0502020204030204"/>
            </a:endParaRPr>
          </a:p>
        </p:txBody>
      </p:sp>
      <p:sp>
        <p:nvSpPr>
          <p:cNvPr id="4" name="Content Placeholder 2">
            <a:extLst>
              <a:ext uri="{FF2B5EF4-FFF2-40B4-BE49-F238E27FC236}">
                <a16:creationId xmlns:a16="http://schemas.microsoft.com/office/drawing/2014/main" id="{443AA77B-A23F-F1AA-CB49-CBF3C6742E8A}"/>
              </a:ext>
            </a:extLst>
          </p:cNvPr>
          <p:cNvSpPr txBox="1">
            <a:spLocks/>
          </p:cNvSpPr>
          <p:nvPr/>
        </p:nvSpPr>
        <p:spPr>
          <a:xfrm>
            <a:off x="915634" y="2218977"/>
            <a:ext cx="3108890" cy="3805919"/>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2000" dirty="0">
                <a:latin typeface="Calibri" panose="020F0502020204030204" pitchFamily="34" charset="0"/>
                <a:ea typeface="Calibri" panose="020F0502020204030204" pitchFamily="34" charset="0"/>
                <a:cs typeface="Times New Roman" panose="02020603050405020304" pitchFamily="18" charset="0"/>
              </a:rPr>
              <a:t>Rock chip float samples assaying at up to 7.95 g/t Au on the </a:t>
            </a:r>
            <a:r>
              <a:rPr lang="en-GB" sz="2000" dirty="0" err="1">
                <a:latin typeface="Calibri" panose="020F0502020204030204" pitchFamily="34" charset="0"/>
                <a:ea typeface="Calibri" panose="020F0502020204030204" pitchFamily="34" charset="0"/>
                <a:cs typeface="Times New Roman" panose="02020603050405020304" pitchFamily="18" charset="0"/>
              </a:rPr>
              <a:t>Holylee</a:t>
            </a:r>
            <a:r>
              <a:rPr lang="en-GB" sz="2000" dirty="0">
                <a:latin typeface="Calibri" panose="020F0502020204030204" pitchFamily="34" charset="0"/>
                <a:ea typeface="Calibri" panose="020F0502020204030204" pitchFamily="34" charset="0"/>
                <a:cs typeface="Times New Roman" panose="02020603050405020304" pitchFamily="18" charset="0"/>
              </a:rPr>
              <a:t> prospect.</a:t>
            </a:r>
          </a:p>
          <a:p>
            <a:pPr>
              <a:lnSpc>
                <a:spcPct val="100000"/>
              </a:lnSpc>
            </a:pPr>
            <a:r>
              <a:rPr lang="en-GB" sz="2000" dirty="0">
                <a:latin typeface="Calibri" panose="020F0502020204030204" pitchFamily="34" charset="0"/>
                <a:ea typeface="Calibri" panose="020F0502020204030204" pitchFamily="34" charset="0"/>
                <a:cs typeface="Times New Roman" panose="02020603050405020304" pitchFamily="18" charset="0"/>
              </a:rPr>
              <a:t>Awaiting lab results from our stream sediment survey of the </a:t>
            </a:r>
            <a:r>
              <a:rPr lang="en-GB" sz="2000" dirty="0" err="1">
                <a:latin typeface="Calibri" panose="020F0502020204030204" pitchFamily="34" charset="0"/>
                <a:ea typeface="Calibri" panose="020F0502020204030204" pitchFamily="34" charset="0"/>
                <a:cs typeface="Times New Roman" panose="02020603050405020304" pitchFamily="18" charset="0"/>
              </a:rPr>
              <a:t>Holylee</a:t>
            </a:r>
            <a:r>
              <a:rPr lang="en-GB" sz="2000" dirty="0">
                <a:latin typeface="Calibri" panose="020F0502020204030204" pitchFamily="34" charset="0"/>
                <a:ea typeface="Calibri" panose="020F0502020204030204" pitchFamily="34" charset="0"/>
                <a:cs typeface="Times New Roman" panose="02020603050405020304" pitchFamily="18" charset="0"/>
              </a:rPr>
              <a:t> prospect.</a:t>
            </a:r>
          </a:p>
          <a:p>
            <a:pPr>
              <a:lnSpc>
                <a:spcPct val="100000"/>
              </a:lnSpc>
            </a:pPr>
            <a:r>
              <a:rPr lang="en-GB" sz="2000" dirty="0">
                <a:latin typeface="Calibri" panose="020F0502020204030204" pitchFamily="34" charset="0"/>
                <a:ea typeface="Calibri" panose="020F0502020204030204" pitchFamily="34" charset="0"/>
                <a:cs typeface="Times New Roman" panose="02020603050405020304" pitchFamily="18" charset="0"/>
              </a:rPr>
              <a:t>Stream sediment sampling and rock chipping programme planned for a second prospect in the licence area (</a:t>
            </a:r>
            <a:r>
              <a:rPr lang="en-GB" sz="2000" dirty="0" err="1">
                <a:latin typeface="Calibri" panose="020F0502020204030204" pitchFamily="34" charset="0"/>
                <a:ea typeface="Calibri" panose="020F0502020204030204" pitchFamily="34" charset="0"/>
                <a:cs typeface="Times New Roman" panose="02020603050405020304" pitchFamily="18" charset="0"/>
              </a:rPr>
              <a:t>Stobb</a:t>
            </a:r>
            <a:r>
              <a:rPr lang="en-GB" sz="2000" dirty="0">
                <a:latin typeface="Calibri" panose="020F0502020204030204" pitchFamily="34" charset="0"/>
                <a:ea typeface="Calibri" panose="020F0502020204030204" pitchFamily="34" charset="0"/>
                <a:cs typeface="Times New Roman" panose="02020603050405020304" pitchFamily="18" charset="0"/>
              </a:rPr>
              <a:t> Law) during summer 2023.</a:t>
            </a:r>
          </a:p>
          <a:p>
            <a:pPr>
              <a:lnSpc>
                <a:spcPct val="100000"/>
              </a:lnSpc>
            </a:pP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a:lnSpc>
                <a:spcPct val="100000"/>
              </a:lnSpc>
            </a:pPr>
            <a:endParaRPr lang="en-GB"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601AD9A3-D96C-CAD3-66C6-91042C6CBC03}"/>
              </a:ext>
            </a:extLst>
          </p:cNvPr>
          <p:cNvSpPr txBox="1"/>
          <p:nvPr/>
        </p:nvSpPr>
        <p:spPr>
          <a:xfrm>
            <a:off x="605481" y="1164519"/>
            <a:ext cx="11298811" cy="923330"/>
          </a:xfrm>
          <a:prstGeom prst="rect">
            <a:avLst/>
          </a:prstGeom>
          <a:noFill/>
        </p:spPr>
        <p:txBody>
          <a:bodyPr wrap="square" rtlCol="0">
            <a:spAutoFit/>
          </a:bodyPr>
          <a:lstStyle/>
          <a:p>
            <a:r>
              <a:rPr lang="en-GB" b="1" i="1" dirty="0">
                <a:latin typeface="Calibri" panose="020F0502020204030204" pitchFamily="34" charset="0"/>
                <a:ea typeface="Calibri" panose="020F0502020204030204" pitchFamily="34" charset="0"/>
                <a:cs typeface="Times New Roman" panose="02020603050405020304" pitchFamily="18" charset="0"/>
              </a:rPr>
              <a:t>First </a:t>
            </a:r>
            <a:r>
              <a:rPr lang="en-GB" sz="1800" b="1" i="1" dirty="0">
                <a:latin typeface="Calibri" panose="020F0502020204030204" pitchFamily="34" charset="0"/>
                <a:ea typeface="Calibri" panose="020F0502020204030204" pitchFamily="34" charset="0"/>
                <a:cs typeface="Times New Roman" panose="02020603050405020304" pitchFamily="18" charset="0"/>
              </a:rPr>
              <a:t>field season during Easter 2023 at the </a:t>
            </a:r>
            <a:r>
              <a:rPr lang="en-GB" sz="1800" b="1" i="1" dirty="0" err="1">
                <a:latin typeface="Calibri" panose="020F0502020204030204" pitchFamily="34" charset="0"/>
                <a:ea typeface="Calibri" panose="020F0502020204030204" pitchFamily="34" charset="0"/>
                <a:cs typeface="Times New Roman" panose="02020603050405020304" pitchFamily="18" charset="0"/>
              </a:rPr>
              <a:t>Holylee</a:t>
            </a:r>
            <a:r>
              <a:rPr lang="en-GB" sz="1800" b="1" i="1" dirty="0">
                <a:latin typeface="Calibri" panose="020F0502020204030204" pitchFamily="34" charset="0"/>
                <a:ea typeface="Calibri" panose="020F0502020204030204" pitchFamily="34" charset="0"/>
                <a:cs typeface="Times New Roman" panose="02020603050405020304" pitchFamily="18" charset="0"/>
              </a:rPr>
              <a:t> prospect on our newly acquired </a:t>
            </a:r>
            <a:r>
              <a:rPr lang="en-GB" b="1" i="1" dirty="0">
                <a:latin typeface="Calibri" panose="020F0502020204030204" pitchFamily="34" charset="0"/>
                <a:ea typeface="Calibri" panose="020F0502020204030204" pitchFamily="34" charset="0"/>
                <a:cs typeface="Times New Roman" panose="02020603050405020304" pitchFamily="18" charset="0"/>
              </a:rPr>
              <a:t>Peeblesshire</a:t>
            </a:r>
            <a:r>
              <a:rPr lang="en-GB" sz="1800" b="1" i="1" dirty="0">
                <a:latin typeface="Calibri" panose="020F0502020204030204" pitchFamily="34" charset="0"/>
                <a:ea typeface="Calibri" panose="020F0502020204030204" pitchFamily="34" charset="0"/>
                <a:cs typeface="Times New Roman" panose="02020603050405020304" pitchFamily="18" charset="0"/>
              </a:rPr>
              <a:t> exploration licence discovered very encouraging economic gold grades in rock chip float samples. Stream sediment survey</a:t>
            </a:r>
            <a:r>
              <a:rPr lang="en-GB" b="1" i="1" dirty="0">
                <a:latin typeface="Calibri" panose="020F0502020204030204" pitchFamily="34" charset="0"/>
                <a:ea typeface="Calibri" panose="020F0502020204030204" pitchFamily="34" charset="0"/>
                <a:cs typeface="Times New Roman" panose="02020603050405020304" pitchFamily="18" charset="0"/>
              </a:rPr>
              <a:t> results are expected soon.</a:t>
            </a:r>
            <a:endParaRPr lang="en-US" b="1" i="1" dirty="0"/>
          </a:p>
        </p:txBody>
      </p:sp>
      <p:pic>
        <p:nvPicPr>
          <p:cNvPr id="6" name="Picture 5" descr="A picture containing text, screenshot, diagram, map&#10;&#10;Description automatically generated">
            <a:extLst>
              <a:ext uri="{FF2B5EF4-FFF2-40B4-BE49-F238E27FC236}">
                <a16:creationId xmlns:a16="http://schemas.microsoft.com/office/drawing/2014/main" id="{FABC4BD0-47C7-D845-0AFD-FD17C0903022}"/>
              </a:ext>
            </a:extLst>
          </p:cNvPr>
          <p:cNvPicPr>
            <a:picLocks noChangeAspect="1"/>
          </p:cNvPicPr>
          <p:nvPr/>
        </p:nvPicPr>
        <p:blipFill rotWithShape="1">
          <a:blip r:embed="rId4">
            <a:extLst>
              <a:ext uri="{28A0092B-C50C-407E-A947-70E740481C1C}">
                <a14:useLocalDpi xmlns:a14="http://schemas.microsoft.com/office/drawing/2010/main" val="0"/>
              </a:ext>
            </a:extLst>
          </a:blip>
          <a:srcRect b="56808"/>
          <a:stretch/>
        </p:blipFill>
        <p:spPr>
          <a:xfrm>
            <a:off x="4384970" y="1939021"/>
            <a:ext cx="7374543" cy="2253489"/>
          </a:xfrm>
          <a:prstGeom prst="rect">
            <a:avLst/>
          </a:prstGeom>
        </p:spPr>
      </p:pic>
      <p:pic>
        <p:nvPicPr>
          <p:cNvPr id="16" name="Picture 15" descr="A pile of rocks in a scoop&#10;&#10;Description automatically generated with medium confidence">
            <a:extLst>
              <a:ext uri="{FF2B5EF4-FFF2-40B4-BE49-F238E27FC236}">
                <a16:creationId xmlns:a16="http://schemas.microsoft.com/office/drawing/2014/main" id="{DFC39D19-B3B9-AB38-8BA1-E845B431AEAD}"/>
              </a:ext>
            </a:extLst>
          </p:cNvPr>
          <p:cNvPicPr>
            <a:picLocks noChangeAspect="1"/>
          </p:cNvPicPr>
          <p:nvPr/>
        </p:nvPicPr>
        <p:blipFill rotWithShape="1">
          <a:blip r:embed="rId5">
            <a:extLst>
              <a:ext uri="{28A0092B-C50C-407E-A947-70E740481C1C}">
                <a14:useLocalDpi xmlns:a14="http://schemas.microsoft.com/office/drawing/2010/main" val="0"/>
              </a:ext>
            </a:extLst>
          </a:blip>
          <a:srcRect l="8342" t="15006" r="5051" b="32154"/>
          <a:stretch/>
        </p:blipFill>
        <p:spPr>
          <a:xfrm>
            <a:off x="4989593" y="4272391"/>
            <a:ext cx="1574630" cy="1280931"/>
          </a:xfrm>
          <a:prstGeom prst="rect">
            <a:avLst/>
          </a:prstGeom>
          <a:ln w="9525">
            <a:solidFill>
              <a:schemeClr val="tx1"/>
            </a:solidFill>
          </a:ln>
        </p:spPr>
      </p:pic>
      <p:pic>
        <p:nvPicPr>
          <p:cNvPr id="18" name="Picture 17" descr="A pile of rocks in a scoop&#10;&#10;Description automatically generated with low confidence">
            <a:extLst>
              <a:ext uri="{FF2B5EF4-FFF2-40B4-BE49-F238E27FC236}">
                <a16:creationId xmlns:a16="http://schemas.microsoft.com/office/drawing/2014/main" id="{AA3C306B-7D7D-61C9-B9BF-C807D25DF922}"/>
              </a:ext>
            </a:extLst>
          </p:cNvPr>
          <p:cNvPicPr>
            <a:picLocks noChangeAspect="1"/>
          </p:cNvPicPr>
          <p:nvPr/>
        </p:nvPicPr>
        <p:blipFill rotWithShape="1">
          <a:blip r:embed="rId6">
            <a:extLst>
              <a:ext uri="{28A0092B-C50C-407E-A947-70E740481C1C}">
                <a14:useLocalDpi xmlns:a14="http://schemas.microsoft.com/office/drawing/2010/main" val="0"/>
              </a:ext>
            </a:extLst>
          </a:blip>
          <a:srcRect l="4133" t="10323" r="3997" b="30958"/>
          <a:stretch/>
        </p:blipFill>
        <p:spPr>
          <a:xfrm>
            <a:off x="7370455" y="4238498"/>
            <a:ext cx="1563678" cy="1332623"/>
          </a:xfrm>
          <a:prstGeom prst="rect">
            <a:avLst/>
          </a:prstGeom>
          <a:ln>
            <a:solidFill>
              <a:schemeClr val="tx1"/>
            </a:solidFill>
          </a:ln>
        </p:spPr>
      </p:pic>
      <p:pic>
        <p:nvPicPr>
          <p:cNvPr id="20" name="Picture 19" descr="A picture containing food, floor, indoor&#10;&#10;Description automatically generated">
            <a:extLst>
              <a:ext uri="{FF2B5EF4-FFF2-40B4-BE49-F238E27FC236}">
                <a16:creationId xmlns:a16="http://schemas.microsoft.com/office/drawing/2014/main" id="{DC9F57DC-320D-96CF-6747-6E006FD55A99}"/>
              </a:ext>
            </a:extLst>
          </p:cNvPr>
          <p:cNvPicPr>
            <a:picLocks noChangeAspect="1"/>
          </p:cNvPicPr>
          <p:nvPr/>
        </p:nvPicPr>
        <p:blipFill rotWithShape="1">
          <a:blip r:embed="rId7">
            <a:extLst>
              <a:ext uri="{28A0092B-C50C-407E-A947-70E740481C1C}">
                <a14:useLocalDpi xmlns:a14="http://schemas.microsoft.com/office/drawing/2010/main" val="0"/>
              </a:ext>
            </a:extLst>
          </a:blip>
          <a:srcRect l="16545" t="4903" r="344" b="41925"/>
          <a:stretch/>
        </p:blipFill>
        <p:spPr>
          <a:xfrm>
            <a:off x="9626096" y="4267515"/>
            <a:ext cx="1563678" cy="1333798"/>
          </a:xfrm>
          <a:prstGeom prst="rect">
            <a:avLst/>
          </a:prstGeom>
          <a:ln>
            <a:solidFill>
              <a:schemeClr val="tx1"/>
            </a:solidFill>
          </a:ln>
        </p:spPr>
      </p:pic>
      <p:sp>
        <p:nvSpPr>
          <p:cNvPr id="21" name="TextBox 20">
            <a:extLst>
              <a:ext uri="{FF2B5EF4-FFF2-40B4-BE49-F238E27FC236}">
                <a16:creationId xmlns:a16="http://schemas.microsoft.com/office/drawing/2014/main" id="{03C28CD5-CDBE-A50A-3B0D-EC707603AE1E}"/>
              </a:ext>
            </a:extLst>
          </p:cNvPr>
          <p:cNvSpPr txBox="1"/>
          <p:nvPr/>
        </p:nvSpPr>
        <p:spPr>
          <a:xfrm>
            <a:off x="5147266" y="5563961"/>
            <a:ext cx="1291196" cy="369332"/>
          </a:xfrm>
          <a:prstGeom prst="rect">
            <a:avLst/>
          </a:prstGeom>
          <a:noFill/>
        </p:spPr>
        <p:txBody>
          <a:bodyPr wrap="square" rtlCol="0">
            <a:spAutoFit/>
          </a:bodyPr>
          <a:lstStyle/>
          <a:p>
            <a:r>
              <a:rPr lang="en-US" dirty="0"/>
              <a:t>7.95 g/t Au</a:t>
            </a:r>
          </a:p>
        </p:txBody>
      </p:sp>
      <p:sp>
        <p:nvSpPr>
          <p:cNvPr id="22" name="TextBox 21">
            <a:extLst>
              <a:ext uri="{FF2B5EF4-FFF2-40B4-BE49-F238E27FC236}">
                <a16:creationId xmlns:a16="http://schemas.microsoft.com/office/drawing/2014/main" id="{ADF64FC1-EC80-B340-7DDB-503EDCA485A8}"/>
              </a:ext>
            </a:extLst>
          </p:cNvPr>
          <p:cNvSpPr txBox="1"/>
          <p:nvPr/>
        </p:nvSpPr>
        <p:spPr>
          <a:xfrm>
            <a:off x="7537619" y="5576613"/>
            <a:ext cx="1291196" cy="369332"/>
          </a:xfrm>
          <a:prstGeom prst="rect">
            <a:avLst/>
          </a:prstGeom>
          <a:noFill/>
        </p:spPr>
        <p:txBody>
          <a:bodyPr wrap="square" rtlCol="0">
            <a:spAutoFit/>
          </a:bodyPr>
          <a:lstStyle/>
          <a:p>
            <a:r>
              <a:rPr lang="en-US" dirty="0"/>
              <a:t>6.58 g/t Au</a:t>
            </a:r>
          </a:p>
        </p:txBody>
      </p:sp>
      <p:sp>
        <p:nvSpPr>
          <p:cNvPr id="23" name="TextBox 22">
            <a:extLst>
              <a:ext uri="{FF2B5EF4-FFF2-40B4-BE49-F238E27FC236}">
                <a16:creationId xmlns:a16="http://schemas.microsoft.com/office/drawing/2014/main" id="{837C901E-4D8B-1929-DCC1-5E27C1455F13}"/>
              </a:ext>
            </a:extLst>
          </p:cNvPr>
          <p:cNvSpPr txBox="1"/>
          <p:nvPr/>
        </p:nvSpPr>
        <p:spPr>
          <a:xfrm>
            <a:off x="9829441" y="5608537"/>
            <a:ext cx="1291196" cy="369332"/>
          </a:xfrm>
          <a:prstGeom prst="rect">
            <a:avLst/>
          </a:prstGeom>
          <a:noFill/>
        </p:spPr>
        <p:txBody>
          <a:bodyPr wrap="square" rtlCol="0">
            <a:spAutoFit/>
          </a:bodyPr>
          <a:lstStyle/>
          <a:p>
            <a:r>
              <a:rPr lang="en-US" dirty="0"/>
              <a:t>1.37 g/t Au</a:t>
            </a:r>
          </a:p>
        </p:txBody>
      </p:sp>
      <p:cxnSp>
        <p:nvCxnSpPr>
          <p:cNvPr id="25" name="Straight Arrow Connector 24">
            <a:extLst>
              <a:ext uri="{FF2B5EF4-FFF2-40B4-BE49-F238E27FC236}">
                <a16:creationId xmlns:a16="http://schemas.microsoft.com/office/drawing/2014/main" id="{65ED893C-E661-7BA7-F83E-31553036B937}"/>
              </a:ext>
            </a:extLst>
          </p:cNvPr>
          <p:cNvCxnSpPr>
            <a:stCxn id="16" idx="0"/>
          </p:cNvCxnSpPr>
          <p:nvPr/>
        </p:nvCxnSpPr>
        <p:spPr>
          <a:xfrm flipV="1">
            <a:off x="5776908" y="3285641"/>
            <a:ext cx="1057845" cy="98675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4A98430D-5C2A-6066-426D-678E14028BF6}"/>
              </a:ext>
            </a:extLst>
          </p:cNvPr>
          <p:cNvCxnSpPr>
            <a:cxnSpLocks/>
            <a:stCxn id="18" idx="0"/>
          </p:cNvCxnSpPr>
          <p:nvPr/>
        </p:nvCxnSpPr>
        <p:spPr>
          <a:xfrm flipH="1" flipV="1">
            <a:off x="7085545" y="3285641"/>
            <a:ext cx="1066749" cy="95285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077AF063-71DB-DF84-B7AC-A5C3939DC5D2}"/>
              </a:ext>
            </a:extLst>
          </p:cNvPr>
          <p:cNvCxnSpPr>
            <a:cxnSpLocks/>
            <a:stCxn id="20" idx="0"/>
          </p:cNvCxnSpPr>
          <p:nvPr/>
        </p:nvCxnSpPr>
        <p:spPr>
          <a:xfrm flipH="1" flipV="1">
            <a:off x="10220914" y="2972647"/>
            <a:ext cx="187021" cy="129486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08114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70AC7DA4434254588837CAB449A61AC" ma:contentTypeVersion="14" ma:contentTypeDescription="Create a new document." ma:contentTypeScope="" ma:versionID="75b3d6ce0bae97d2bf0c3614b5b500f1">
  <xsd:schema xmlns:xsd="http://www.w3.org/2001/XMLSchema" xmlns:xs="http://www.w3.org/2001/XMLSchema" xmlns:p="http://schemas.microsoft.com/office/2006/metadata/properties" xmlns:ns2="ccb28c38-446a-445f-a713-a644926dc08d" xmlns:ns3="69b890c7-bdbb-40b6-8667-9ef1c2a07807" targetNamespace="http://schemas.microsoft.com/office/2006/metadata/properties" ma:root="true" ma:fieldsID="afc529775356ce3a098fe1e6b5c43fbe" ns2:_="" ns3:_="">
    <xsd:import namespace="ccb28c38-446a-445f-a713-a644926dc08d"/>
    <xsd:import namespace="69b890c7-bdbb-40b6-8667-9ef1c2a0780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2:MediaLengthInSeconds" minOccurs="0"/>
                <xsd:element ref="ns2:MediaServiceOCR"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b28c38-446a-445f-a713-a644926dc0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4d3a9c9c-d3ff-476e-b4ce-c9a06f506911"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69b890c7-bdbb-40b6-8667-9ef1c2a07807"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723dd9a4-8219-4757-a32f-8b4e129d8e60}" ma:internalName="TaxCatchAll" ma:showField="CatchAllData" ma:web="69b890c7-bdbb-40b6-8667-9ef1c2a0780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9b890c7-bdbb-40b6-8667-9ef1c2a07807" xsi:nil="true"/>
    <lcf76f155ced4ddcb4097134ff3c332f xmlns="ccb28c38-446a-445f-a713-a644926dc08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E602C5F-7758-4787-AFAA-F676DF37A917}">
  <ds:schemaRefs>
    <ds:schemaRef ds:uri="http://schemas.microsoft.com/sharepoint/v3/contenttype/forms"/>
  </ds:schemaRefs>
</ds:datastoreItem>
</file>

<file path=customXml/itemProps2.xml><?xml version="1.0" encoding="utf-8"?>
<ds:datastoreItem xmlns:ds="http://schemas.openxmlformats.org/officeDocument/2006/customXml" ds:itemID="{9C6D7E9A-33C1-4A55-8F86-F024FACC2404}">
  <ds:schemaRefs>
    <ds:schemaRef ds:uri="69b890c7-bdbb-40b6-8667-9ef1c2a07807"/>
    <ds:schemaRef ds:uri="ccb28c38-446a-445f-a713-a644926dc08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64E1794-AD35-4198-B902-94E7AD204688}">
  <ds:schemaRefs>
    <ds:schemaRef ds:uri="69b890c7-bdbb-40b6-8667-9ef1c2a07807"/>
    <ds:schemaRef ds:uri="ccb28c38-446a-445f-a713-a644926dc08d"/>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31945</TotalTime>
  <Words>1537</Words>
  <Application>Microsoft Office PowerPoint</Application>
  <PresentationFormat>Widescreen</PresentationFormat>
  <Paragraphs>194</Paragraphs>
  <Slides>15</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Abadi</vt:lpstr>
      <vt:lpstr>Arial</vt:lpstr>
      <vt:lpstr>Arial,Sans-Serif</vt:lpstr>
      <vt:lpstr>Calibri</vt:lpstr>
      <vt:lpstr>Calibri Light</vt:lpstr>
      <vt:lpstr>Helvetica</vt:lpstr>
      <vt:lpstr>Times New Roman</vt:lpstr>
      <vt:lpstr>Wingdings</vt:lpstr>
      <vt:lpstr>Office Theme</vt:lpstr>
      <vt:lpstr>PowerPoint Presentation</vt:lpstr>
      <vt:lpstr>Sarn Helen Gold Vision</vt:lpstr>
      <vt:lpstr>PowerPoint Presentation</vt:lpstr>
      <vt:lpstr>A Long History of Gold Mining in Wales </vt:lpstr>
      <vt:lpstr>Team</vt:lpstr>
      <vt:lpstr>Significant Progress</vt:lpstr>
      <vt:lpstr>Dolaucothi Area Field Activity</vt:lpstr>
      <vt:lpstr>Dolaucothi: Potential for multiple targets</vt:lpstr>
      <vt:lpstr>Peeblesshire: Encouraging initial field season</vt:lpstr>
      <vt:lpstr>Commercial Strategy</vt:lpstr>
      <vt:lpstr>Investment Opportunity</vt:lpstr>
      <vt:lpstr>PowerPoint Presentation</vt:lpstr>
      <vt:lpstr>PowerPoint Presentation</vt:lpstr>
      <vt:lpstr>Use of Funds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Jasper Thomas</dc:creator>
  <cp:lastModifiedBy>Mike Armitage</cp:lastModifiedBy>
  <cp:revision>473</cp:revision>
  <cp:lastPrinted>2023-05-05T09:11:51Z</cp:lastPrinted>
  <dcterms:created xsi:type="dcterms:W3CDTF">2023-01-25T12:07:43Z</dcterms:created>
  <dcterms:modified xsi:type="dcterms:W3CDTF">2023-05-29T15:38:42Z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0x010100C70AC7DA4434254588837CAB449A61AC</vt:lpwstr>
  </property>
  <property fmtid="{D5CDD505-2E9C-101B-9397-08002B2CF9AE}" pid="3" name="MediaServiceImageTags">
    <vt:lpwstr/>
  </property>
</Properties>
</file>